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3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9144000" cy="5143500" type="screen16x9"/>
  <p:notesSz cx="6858000" cy="9144000"/>
  <p:embeddedFontLst>
    <p:embeddedFont>
      <p:font typeface="Cordia New" panose="020B0304020202020204" pitchFamily="34" charset="-34"/>
      <p:regular r:id="rId24"/>
      <p:bold r:id="rId25"/>
      <p:italic r:id="rId26"/>
      <p:boldItalic r:id="rId27"/>
    </p:embeddedFont>
    <p:embeddedFont>
      <p:font typeface="Kanit" panose="020B0604020202020204" charset="-34"/>
      <p:regular r:id="rId28"/>
      <p:bold r:id="rId29"/>
      <p:italic r:id="rId30"/>
      <p:boldItalic r:id="rId31"/>
    </p:embeddedFont>
    <p:embeddedFont>
      <p:font typeface="Mitr" panose="00000500000000000000" pitchFamily="2" charset="-34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1038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95f3dbc3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95f3dbc3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95f3dbc3b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c95f3dbc3b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95f3dbc3b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c95f3dbc3b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de412208ac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de412208ac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de5d36cc15_15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de5d36cc15_15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e412208ac_0_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e412208ac_0_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de5d36cc15_15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de5d36cc15_15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de5d36cc15_19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de5d36cc15_19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c95f3dbc3b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c95f3dbc3b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95f3dbc3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95f3dbc3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e412208ac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e412208ac_0_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e412208ac_0_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e412208ac_0_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e412208ac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e412208ac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95f3dbc3b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95f3dbc3b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c95f3dbc3b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c95f3dbc3b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95f3dbc3b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95f3dbc3b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95f3dbc3b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95f3dbc3b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7376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4MZvuHmlWR3GXMY2bLGc1t/Smart-Car-G.5-UxUI-team-library?scaling=min-zoom&amp;page-id=0%3A1&amp;node-id=312%3A2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45000"/>
          </a:blip>
          <a:stretch>
            <a:fillRect/>
          </a:stretch>
        </p:blipFill>
        <p:spPr>
          <a:xfrm>
            <a:off x="0" y="48900"/>
            <a:ext cx="7203751" cy="51980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6053200" y="426675"/>
            <a:ext cx="1898400" cy="40962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5228500" y="3018975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221550" y="1632000"/>
            <a:ext cx="38361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FFFF"/>
                </a:solidFill>
                <a:latin typeface="Mitr"/>
                <a:ea typeface="Mitr"/>
                <a:cs typeface="Mitr"/>
                <a:sym typeface="Mitr"/>
              </a:rPr>
              <a:t>SMART </a:t>
            </a:r>
            <a:endParaRPr sz="6000" b="1">
              <a:solidFill>
                <a:srgbClr val="FFFFFF"/>
              </a:solidFill>
              <a:latin typeface="Mitr"/>
              <a:ea typeface="Mitr"/>
              <a:cs typeface="Mitr"/>
              <a:sym typeface="Mit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FFFF"/>
                </a:solidFill>
                <a:latin typeface="Mitr"/>
                <a:ea typeface="Mitr"/>
                <a:cs typeface="Mitr"/>
                <a:sym typeface="Mitr"/>
              </a:rPr>
              <a:t>CAR</a:t>
            </a:r>
            <a:endParaRPr sz="6000" b="1">
              <a:solidFill>
                <a:srgbClr val="FFFFFF"/>
              </a:solidFill>
              <a:latin typeface="Mitr"/>
              <a:ea typeface="Mitr"/>
              <a:cs typeface="Mitr"/>
              <a:sym typeface="Mitr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1246400" y="1597313"/>
            <a:ext cx="38361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0998"/>
                </a:solidFill>
                <a:latin typeface="Mitr"/>
                <a:ea typeface="Mitr"/>
                <a:cs typeface="Mitr"/>
                <a:sym typeface="Mitr"/>
              </a:rPr>
              <a:t>SM</a:t>
            </a:r>
            <a:r>
              <a:rPr lang="en" sz="6000" b="1">
                <a:solidFill>
                  <a:srgbClr val="FF4E33"/>
                </a:solidFill>
                <a:latin typeface="Mitr"/>
                <a:ea typeface="Mitr"/>
                <a:cs typeface="Mitr"/>
                <a:sym typeface="Mitr"/>
              </a:rPr>
              <a:t>AR</a:t>
            </a:r>
            <a:r>
              <a:rPr lang="en" sz="6000" b="1">
                <a:solidFill>
                  <a:schemeClr val="accent4"/>
                </a:solidFill>
                <a:latin typeface="Mitr"/>
                <a:ea typeface="Mitr"/>
                <a:cs typeface="Mitr"/>
                <a:sym typeface="Mitr"/>
              </a:rPr>
              <a:t>T</a:t>
            </a:r>
            <a:r>
              <a:rPr lang="en" sz="6000" b="1">
                <a:solidFill>
                  <a:srgbClr val="8E7CC3"/>
                </a:solidFill>
                <a:latin typeface="Mitr"/>
                <a:ea typeface="Mitr"/>
                <a:cs typeface="Mitr"/>
                <a:sym typeface="Mitr"/>
              </a:rPr>
              <a:t> </a:t>
            </a:r>
            <a:endParaRPr sz="6000" b="1">
              <a:solidFill>
                <a:srgbClr val="8E7CC3"/>
              </a:solidFill>
              <a:latin typeface="Mitr"/>
              <a:ea typeface="Mitr"/>
              <a:cs typeface="Mitr"/>
              <a:sym typeface="Mit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EB024"/>
                </a:solidFill>
                <a:latin typeface="Mitr"/>
                <a:ea typeface="Mitr"/>
                <a:cs typeface="Mitr"/>
                <a:sym typeface="Mitr"/>
              </a:rPr>
              <a:t>CA</a:t>
            </a:r>
            <a:r>
              <a:rPr lang="en" sz="6000" b="1">
                <a:solidFill>
                  <a:srgbClr val="FFDA3E"/>
                </a:solidFill>
                <a:latin typeface="Mitr"/>
                <a:ea typeface="Mitr"/>
                <a:cs typeface="Mitr"/>
                <a:sym typeface="Mitr"/>
              </a:rPr>
              <a:t>R</a:t>
            </a:r>
            <a:endParaRPr sz="6000" b="1">
              <a:solidFill>
                <a:srgbClr val="FFDA3E"/>
              </a:solidFill>
              <a:latin typeface="Mitr"/>
              <a:ea typeface="Mitr"/>
              <a:cs typeface="Mitr"/>
              <a:sym typeface="Mitr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-695101" y="3054974"/>
            <a:ext cx="1279500" cy="1279500"/>
          </a:xfrm>
          <a:prstGeom prst="donut">
            <a:avLst>
              <a:gd name="adj" fmla="val 14070"/>
            </a:avLst>
          </a:prstGeom>
          <a:solidFill>
            <a:srgbClr val="0A46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8696549" y="2571749"/>
            <a:ext cx="1279500" cy="1279500"/>
          </a:xfrm>
          <a:prstGeom prst="donut">
            <a:avLst>
              <a:gd name="adj" fmla="val 14070"/>
            </a:avLst>
          </a:prstGeom>
          <a:solidFill>
            <a:srgbClr val="0A46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-1074000" y="426675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3951750" y="1245825"/>
            <a:ext cx="191700" cy="1917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3"/>
          <p:cNvSpPr/>
          <p:nvPr/>
        </p:nvSpPr>
        <p:spPr>
          <a:xfrm>
            <a:off x="8638050" y="798150"/>
            <a:ext cx="191700" cy="1917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3"/>
          <p:cNvSpPr/>
          <p:nvPr/>
        </p:nvSpPr>
        <p:spPr>
          <a:xfrm>
            <a:off x="8504850" y="4334475"/>
            <a:ext cx="191700" cy="1917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3706400" y="3789000"/>
            <a:ext cx="95700" cy="957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1570500" y="331425"/>
            <a:ext cx="191700" cy="1917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3"/>
          <p:cNvSpPr/>
          <p:nvPr/>
        </p:nvSpPr>
        <p:spPr>
          <a:xfrm>
            <a:off x="446550" y="4672800"/>
            <a:ext cx="191700" cy="1917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 rotWithShape="1">
          <a:blip r:embed="rId4">
            <a:alphaModFix/>
          </a:blip>
          <a:srcRect l="10970" t="20408" r="21311" b="27925"/>
          <a:stretch/>
        </p:blipFill>
        <p:spPr>
          <a:xfrm>
            <a:off x="3237300" y="2634068"/>
            <a:ext cx="752153" cy="811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96900" y="573750"/>
            <a:ext cx="1898400" cy="4148400"/>
          </a:xfrm>
          <a:prstGeom prst="roundRect">
            <a:avLst>
              <a:gd name="adj" fmla="val 5714"/>
            </a:avLst>
          </a:prstGeom>
          <a:noFill/>
          <a:ln>
            <a:noFill/>
          </a:ln>
        </p:spPr>
      </p:pic>
      <p:sp>
        <p:nvSpPr>
          <p:cNvPr id="71" name="Google Shape;71;p13"/>
          <p:cNvSpPr txBox="1"/>
          <p:nvPr/>
        </p:nvSpPr>
        <p:spPr>
          <a:xfrm>
            <a:off x="1351250" y="1304250"/>
            <a:ext cx="3079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GROUP 5 </a:t>
            </a:r>
            <a:endParaRPr sz="1600" b="1" dirty="0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2"/>
          <p:cNvSpPr/>
          <p:nvPr/>
        </p:nvSpPr>
        <p:spPr>
          <a:xfrm>
            <a:off x="6657525" y="452800"/>
            <a:ext cx="2019300" cy="41169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30" name="Google Shape;230;p22"/>
          <p:cNvSpPr/>
          <p:nvPr/>
        </p:nvSpPr>
        <p:spPr>
          <a:xfrm>
            <a:off x="473175" y="403350"/>
            <a:ext cx="2019300" cy="41922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31" name="Google Shape;231;p22"/>
          <p:cNvSpPr/>
          <p:nvPr/>
        </p:nvSpPr>
        <p:spPr>
          <a:xfrm rot="4062259">
            <a:off x="8085285" y="1441755"/>
            <a:ext cx="261789" cy="193104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>
            <a:off x="8077189" y="4730850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/>
          <p:nvPr/>
        </p:nvSpPr>
        <p:spPr>
          <a:xfrm flipH="1">
            <a:off x="8147773" y="4331138"/>
            <a:ext cx="116100" cy="116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2"/>
          <p:cNvSpPr/>
          <p:nvPr/>
        </p:nvSpPr>
        <p:spPr>
          <a:xfrm flipH="1">
            <a:off x="8326778" y="4331138"/>
            <a:ext cx="116100" cy="116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2"/>
          <p:cNvSpPr/>
          <p:nvPr/>
        </p:nvSpPr>
        <p:spPr>
          <a:xfrm rot="-6598701">
            <a:off x="8695732" y="3469994"/>
            <a:ext cx="1542739" cy="1542739"/>
          </a:xfrm>
          <a:prstGeom prst="arc">
            <a:avLst>
              <a:gd name="adj1" fmla="val 13225583"/>
              <a:gd name="adj2" fmla="val 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75" y="551849"/>
            <a:ext cx="1927200" cy="4192200"/>
          </a:xfrm>
          <a:prstGeom prst="roundRect">
            <a:avLst>
              <a:gd name="adj" fmla="val 3285"/>
            </a:avLst>
          </a:prstGeom>
          <a:noFill/>
          <a:ln>
            <a:noFill/>
          </a:ln>
        </p:spPr>
      </p:pic>
      <p:sp>
        <p:nvSpPr>
          <p:cNvPr id="237" name="Google Shape;237;p22"/>
          <p:cNvSpPr/>
          <p:nvPr/>
        </p:nvSpPr>
        <p:spPr>
          <a:xfrm>
            <a:off x="3354475" y="1756743"/>
            <a:ext cx="2863800" cy="2621700"/>
          </a:xfrm>
          <a:prstGeom prst="roundRect">
            <a:avLst>
              <a:gd name="adj" fmla="val 6568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2"/>
          <p:cNvSpPr/>
          <p:nvPr/>
        </p:nvSpPr>
        <p:spPr>
          <a:xfrm>
            <a:off x="3237825" y="1652996"/>
            <a:ext cx="2863800" cy="2621700"/>
          </a:xfrm>
          <a:prstGeom prst="roundRect">
            <a:avLst>
              <a:gd name="adj" fmla="val 486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2"/>
          <p:cNvSpPr/>
          <p:nvPr/>
        </p:nvSpPr>
        <p:spPr>
          <a:xfrm>
            <a:off x="3029700" y="1528375"/>
            <a:ext cx="2909400" cy="2621700"/>
          </a:xfrm>
          <a:prstGeom prst="roundRect">
            <a:avLst>
              <a:gd name="adj" fmla="val 6608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5600" y="574340"/>
            <a:ext cx="1927200" cy="4147200"/>
          </a:xfrm>
          <a:prstGeom prst="roundRect">
            <a:avLst>
              <a:gd name="adj" fmla="val 5369"/>
            </a:avLst>
          </a:prstGeom>
          <a:noFill/>
          <a:ln>
            <a:noFill/>
          </a:ln>
        </p:spPr>
      </p:pic>
      <p:sp>
        <p:nvSpPr>
          <p:cNvPr id="241" name="Google Shape;241;p22"/>
          <p:cNvSpPr txBox="1"/>
          <p:nvPr/>
        </p:nvSpPr>
        <p:spPr>
          <a:xfrm>
            <a:off x="3731850" y="1696050"/>
            <a:ext cx="1505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    ส่วนที่แก้ไข</a:t>
            </a:r>
            <a:endParaRPr sz="2500" b="1"/>
          </a:p>
        </p:txBody>
      </p:sp>
      <p:sp>
        <p:nvSpPr>
          <p:cNvPr id="242" name="Google Shape;242;p22"/>
          <p:cNvSpPr txBox="1"/>
          <p:nvPr/>
        </p:nvSpPr>
        <p:spPr>
          <a:xfrm>
            <a:off x="3098250" y="2074700"/>
            <a:ext cx="27723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   แก้ไขและเพิ่มไอคอน MANUAL และ EMERGENCY โดยคำสั่ง MANUAL คือ หน้าต่างที่แสดงสถานะของรถยนต์ และคำสั่ง EMERGENCY ใช้สำหรับกรณีที่เกิดเหตุฉุกเฉินขึ้นกับรถยนต์ เพื่อให้เกิดความสะดวกรวดเร็วต่อการได้รับความช่วยเหลือ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243" name="Google Shape;243;p22"/>
          <p:cNvGrpSpPr/>
          <p:nvPr/>
        </p:nvGrpSpPr>
        <p:grpSpPr>
          <a:xfrm>
            <a:off x="2510125" y="403350"/>
            <a:ext cx="4069557" cy="1125025"/>
            <a:chOff x="2510125" y="403350"/>
            <a:chExt cx="4069557" cy="1125025"/>
          </a:xfrm>
        </p:grpSpPr>
        <p:sp>
          <p:nvSpPr>
            <p:cNvPr id="244" name="Google Shape;244;p22"/>
            <p:cNvSpPr txBox="1"/>
            <p:nvPr/>
          </p:nvSpPr>
          <p:spPr>
            <a:xfrm>
              <a:off x="3501299" y="1066675"/>
              <a:ext cx="1836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3F3F3"/>
                  </a:solidFill>
                  <a:latin typeface="Kanit"/>
                  <a:ea typeface="Kanit"/>
                  <a:cs typeface="Kanit"/>
                  <a:sym typeface="Kanit"/>
                </a:rPr>
                <a:t>HOME</a:t>
              </a:r>
              <a:endParaRPr sz="1800">
                <a:solidFill>
                  <a:srgbClr val="F3F3F3"/>
                </a:solidFill>
              </a:endParaRPr>
            </a:p>
          </p:txBody>
        </p:sp>
        <p:sp>
          <p:nvSpPr>
            <p:cNvPr id="245" name="Google Shape;245;p22"/>
            <p:cNvSpPr txBox="1"/>
            <p:nvPr/>
          </p:nvSpPr>
          <p:spPr>
            <a:xfrm>
              <a:off x="2510125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เดิม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46" name="Google Shape;246;p22"/>
            <p:cNvSpPr txBox="1"/>
            <p:nvPr/>
          </p:nvSpPr>
          <p:spPr>
            <a:xfrm>
              <a:off x="5880982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ใหม่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"/>
          <p:cNvSpPr/>
          <p:nvPr/>
        </p:nvSpPr>
        <p:spPr>
          <a:xfrm>
            <a:off x="396975" y="366700"/>
            <a:ext cx="2019300" cy="42147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52" name="Google Shape;252;p23"/>
          <p:cNvSpPr txBox="1"/>
          <p:nvPr/>
        </p:nvSpPr>
        <p:spPr>
          <a:xfrm>
            <a:off x="3924300" y="1285875"/>
            <a:ext cx="41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3"/>
          <p:cNvSpPr/>
          <p:nvPr/>
        </p:nvSpPr>
        <p:spPr>
          <a:xfrm>
            <a:off x="8279575" y="426570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3"/>
          <p:cNvSpPr/>
          <p:nvPr/>
        </p:nvSpPr>
        <p:spPr>
          <a:xfrm rot="4062259">
            <a:off x="8085285" y="1441755"/>
            <a:ext cx="261789" cy="193104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5539689" y="3826825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6" name="Google Shape;2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100" y="464400"/>
            <a:ext cx="1927500" cy="4214700"/>
          </a:xfrm>
          <a:prstGeom prst="roundRect">
            <a:avLst>
              <a:gd name="adj" fmla="val 3535"/>
            </a:avLst>
          </a:prstGeom>
          <a:noFill/>
          <a:ln>
            <a:noFill/>
          </a:ln>
        </p:spPr>
      </p:pic>
      <p:sp>
        <p:nvSpPr>
          <p:cNvPr id="257" name="Google Shape;257;p23"/>
          <p:cNvSpPr/>
          <p:nvPr/>
        </p:nvSpPr>
        <p:spPr>
          <a:xfrm>
            <a:off x="3416350" y="1832596"/>
            <a:ext cx="2863800" cy="2444400"/>
          </a:xfrm>
          <a:prstGeom prst="roundRect">
            <a:avLst>
              <a:gd name="adj" fmla="val 6568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3"/>
          <p:cNvSpPr/>
          <p:nvPr/>
        </p:nvSpPr>
        <p:spPr>
          <a:xfrm>
            <a:off x="3299700" y="1735855"/>
            <a:ext cx="2863800" cy="2444400"/>
          </a:xfrm>
          <a:prstGeom prst="roundRect">
            <a:avLst>
              <a:gd name="adj" fmla="val 486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3"/>
          <p:cNvSpPr/>
          <p:nvPr/>
        </p:nvSpPr>
        <p:spPr>
          <a:xfrm>
            <a:off x="3091575" y="1619650"/>
            <a:ext cx="2909400" cy="2444400"/>
          </a:xfrm>
          <a:prstGeom prst="roundRect">
            <a:avLst>
              <a:gd name="adj" fmla="val 6608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61" name="Google Shape;261;p23"/>
          <p:cNvSpPr txBox="1"/>
          <p:nvPr/>
        </p:nvSpPr>
        <p:spPr>
          <a:xfrm>
            <a:off x="3869925" y="1715775"/>
            <a:ext cx="1505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    ส่วนที่แก้ไข</a:t>
            </a:r>
            <a:endParaRPr sz="2500" b="1"/>
          </a:p>
        </p:txBody>
      </p:sp>
      <p:sp>
        <p:nvSpPr>
          <p:cNvPr id="262" name="Google Shape;262;p23"/>
          <p:cNvSpPr txBox="1"/>
          <p:nvPr/>
        </p:nvSpPr>
        <p:spPr>
          <a:xfrm>
            <a:off x="3176000" y="2109200"/>
            <a:ext cx="2825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   เพิ่มหลอดแสดงสถานะปริมาณน้ำมันในถังของรถยนต์ แบบเรียลไทม์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เพื่อเพิ่มความง่ายมากยิ่งขึ้นในการเช็คปริมาณน้ำมันตลอดเวลา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263" name="Google Shape;263;p23"/>
          <p:cNvGrpSpPr/>
          <p:nvPr/>
        </p:nvGrpSpPr>
        <p:grpSpPr>
          <a:xfrm>
            <a:off x="2510125" y="403350"/>
            <a:ext cx="4069557" cy="1123350"/>
            <a:chOff x="2510125" y="403350"/>
            <a:chExt cx="4069557" cy="1123350"/>
          </a:xfrm>
        </p:grpSpPr>
        <p:sp>
          <p:nvSpPr>
            <p:cNvPr id="264" name="Google Shape;264;p23"/>
            <p:cNvSpPr txBox="1"/>
            <p:nvPr/>
          </p:nvSpPr>
          <p:spPr>
            <a:xfrm>
              <a:off x="3639099" y="1065000"/>
              <a:ext cx="1836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3F3F3"/>
                  </a:solidFill>
                  <a:latin typeface="Kanit"/>
                  <a:ea typeface="Kanit"/>
                  <a:cs typeface="Kanit"/>
                  <a:sym typeface="Kanit"/>
                </a:rPr>
                <a:t>DRIVING</a:t>
              </a:r>
              <a:endParaRPr sz="1800">
                <a:solidFill>
                  <a:srgbClr val="F3F3F3"/>
                </a:solidFill>
              </a:endParaRPr>
            </a:p>
          </p:txBody>
        </p:sp>
        <p:sp>
          <p:nvSpPr>
            <p:cNvPr id="265" name="Google Shape;265;p23"/>
            <p:cNvSpPr txBox="1"/>
            <p:nvPr/>
          </p:nvSpPr>
          <p:spPr>
            <a:xfrm>
              <a:off x="2510125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เดิม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66" name="Google Shape;266;p23"/>
            <p:cNvSpPr txBox="1"/>
            <p:nvPr/>
          </p:nvSpPr>
          <p:spPr>
            <a:xfrm>
              <a:off x="5880982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ใหม่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267" name="Google Shape;267;p23"/>
          <p:cNvSpPr/>
          <p:nvPr/>
        </p:nvSpPr>
        <p:spPr>
          <a:xfrm>
            <a:off x="6777975" y="415600"/>
            <a:ext cx="2019300" cy="41169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68" name="Google Shape;26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9575" y="538046"/>
            <a:ext cx="1927500" cy="4219800"/>
          </a:xfrm>
          <a:prstGeom prst="roundRect">
            <a:avLst>
              <a:gd name="adj" fmla="val 4859"/>
            </a:avLst>
          </a:prstGeom>
          <a:noFill/>
          <a:ln>
            <a:noFill/>
          </a:ln>
        </p:spPr>
      </p:pic>
      <p:sp>
        <p:nvSpPr>
          <p:cNvPr id="269" name="Google Shape;269;p23"/>
          <p:cNvSpPr/>
          <p:nvPr/>
        </p:nvSpPr>
        <p:spPr>
          <a:xfrm>
            <a:off x="2223864" y="4844888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/>
          <p:nvPr/>
        </p:nvSpPr>
        <p:spPr>
          <a:xfrm>
            <a:off x="396975" y="290500"/>
            <a:ext cx="2019300" cy="42147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75" name="Google Shape;275;p24"/>
          <p:cNvSpPr/>
          <p:nvPr/>
        </p:nvSpPr>
        <p:spPr>
          <a:xfrm>
            <a:off x="8279575" y="426570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"/>
          <p:cNvSpPr/>
          <p:nvPr/>
        </p:nvSpPr>
        <p:spPr>
          <a:xfrm rot="4062259">
            <a:off x="3099660" y="4643155"/>
            <a:ext cx="261789" cy="193104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7" name="Google Shape;2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900" y="381600"/>
            <a:ext cx="2019300" cy="4380300"/>
          </a:xfrm>
          <a:prstGeom prst="roundRect">
            <a:avLst>
              <a:gd name="adj" fmla="val 4396"/>
            </a:avLst>
          </a:prstGeom>
          <a:noFill/>
          <a:ln>
            <a:noFill/>
          </a:ln>
        </p:spPr>
      </p:pic>
      <p:sp>
        <p:nvSpPr>
          <p:cNvPr id="278" name="Google Shape;278;p24"/>
          <p:cNvSpPr txBox="1"/>
          <p:nvPr/>
        </p:nvSpPr>
        <p:spPr>
          <a:xfrm>
            <a:off x="3924300" y="1285875"/>
            <a:ext cx="41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4"/>
          <p:cNvSpPr/>
          <p:nvPr/>
        </p:nvSpPr>
        <p:spPr>
          <a:xfrm>
            <a:off x="5539689" y="3826825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4"/>
          <p:cNvSpPr/>
          <p:nvPr/>
        </p:nvSpPr>
        <p:spPr>
          <a:xfrm>
            <a:off x="3416350" y="1855548"/>
            <a:ext cx="2863800" cy="2726400"/>
          </a:xfrm>
          <a:prstGeom prst="roundRect">
            <a:avLst>
              <a:gd name="adj" fmla="val 6568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4"/>
          <p:cNvSpPr/>
          <p:nvPr/>
        </p:nvSpPr>
        <p:spPr>
          <a:xfrm>
            <a:off x="3299700" y="1747653"/>
            <a:ext cx="2863800" cy="2726400"/>
          </a:xfrm>
          <a:prstGeom prst="roundRect">
            <a:avLst>
              <a:gd name="adj" fmla="val 486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24"/>
          <p:cNvSpPr/>
          <p:nvPr/>
        </p:nvSpPr>
        <p:spPr>
          <a:xfrm>
            <a:off x="3091575" y="1618050"/>
            <a:ext cx="2909400" cy="2726400"/>
          </a:xfrm>
          <a:prstGeom prst="roundRect">
            <a:avLst>
              <a:gd name="adj" fmla="val 6608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"/>
          <p:cNvSpPr txBox="1"/>
          <p:nvPr/>
        </p:nvSpPr>
        <p:spPr>
          <a:xfrm>
            <a:off x="3892413" y="1700900"/>
            <a:ext cx="1505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    ส่วนที่แก้ไข</a:t>
            </a:r>
            <a:endParaRPr sz="2500" b="1"/>
          </a:p>
        </p:txBody>
      </p:sp>
      <p:sp>
        <p:nvSpPr>
          <p:cNvPr id="284" name="Google Shape;284;p24"/>
          <p:cNvSpPr txBox="1"/>
          <p:nvPr/>
        </p:nvSpPr>
        <p:spPr>
          <a:xfrm>
            <a:off x="3137775" y="1980921"/>
            <a:ext cx="28170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   - เพิ่มหลอดแสดงสถานะปริมาณน้ำมันในถังของรถยนต์ แบบเรียลไทม์เพื่อเพิ่มความง่ายมากยิ่งขึ้นในการเช็คปริมาณน้ำมัน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  - เพิ่มการแสดงตำแหน่งของรถยนต์บน GPS เพื่อให้สามารถดูตำแหน่งของรถในแผนที่ได้ทำให้ User สามารถดูในแผนที่ได้ว่ารถยนต์อยู่ไกลจากตำแหน่งของ User มากแค่ไหน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285" name="Google Shape;285;p24"/>
          <p:cNvGrpSpPr/>
          <p:nvPr/>
        </p:nvGrpSpPr>
        <p:grpSpPr>
          <a:xfrm>
            <a:off x="2510125" y="403350"/>
            <a:ext cx="4069557" cy="1123350"/>
            <a:chOff x="2510125" y="403350"/>
            <a:chExt cx="4069557" cy="1123350"/>
          </a:xfrm>
        </p:grpSpPr>
        <p:sp>
          <p:nvSpPr>
            <p:cNvPr id="286" name="Google Shape;286;p24"/>
            <p:cNvSpPr txBox="1"/>
            <p:nvPr/>
          </p:nvSpPr>
          <p:spPr>
            <a:xfrm>
              <a:off x="3639099" y="1065000"/>
              <a:ext cx="1836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3F3F3"/>
                  </a:solidFill>
                  <a:latin typeface="Kanit"/>
                  <a:ea typeface="Kanit"/>
                  <a:cs typeface="Kanit"/>
                  <a:sym typeface="Kanit"/>
                </a:rPr>
                <a:t>ACTIVE</a:t>
              </a:r>
              <a:endParaRPr sz="1800">
                <a:solidFill>
                  <a:srgbClr val="F3F3F3"/>
                </a:solidFill>
              </a:endParaRPr>
            </a:p>
          </p:txBody>
        </p:sp>
        <p:sp>
          <p:nvSpPr>
            <p:cNvPr id="287" name="Google Shape;287;p24"/>
            <p:cNvSpPr txBox="1"/>
            <p:nvPr/>
          </p:nvSpPr>
          <p:spPr>
            <a:xfrm>
              <a:off x="2510125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เดิม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88" name="Google Shape;288;p24"/>
            <p:cNvSpPr txBox="1"/>
            <p:nvPr/>
          </p:nvSpPr>
          <p:spPr>
            <a:xfrm>
              <a:off x="5880982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ใหม่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289" name="Google Shape;289;p24"/>
          <p:cNvSpPr/>
          <p:nvPr/>
        </p:nvSpPr>
        <p:spPr>
          <a:xfrm>
            <a:off x="6733725" y="334800"/>
            <a:ext cx="2019300" cy="42147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90" name="Google Shape;29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6350" y="494000"/>
            <a:ext cx="2019300" cy="4344000"/>
          </a:xfrm>
          <a:prstGeom prst="roundRect">
            <a:avLst>
              <a:gd name="adj" fmla="val 6044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5"/>
          <p:cNvSpPr/>
          <p:nvPr/>
        </p:nvSpPr>
        <p:spPr>
          <a:xfrm>
            <a:off x="460475" y="792850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96" name="Google Shape;296;p25"/>
          <p:cNvSpPr/>
          <p:nvPr/>
        </p:nvSpPr>
        <p:spPr>
          <a:xfrm>
            <a:off x="8342025" y="453875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5"/>
          <p:cNvSpPr/>
          <p:nvPr/>
        </p:nvSpPr>
        <p:spPr>
          <a:xfrm>
            <a:off x="605175" y="916925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98" name="Google Shape;298;p25"/>
          <p:cNvSpPr/>
          <p:nvPr/>
        </p:nvSpPr>
        <p:spPr>
          <a:xfrm>
            <a:off x="2476525" y="2286625"/>
            <a:ext cx="517800" cy="501600"/>
          </a:xfrm>
          <a:prstGeom prst="roundRect">
            <a:avLst>
              <a:gd name="adj" fmla="val 13332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5"/>
          <p:cNvSpPr/>
          <p:nvPr/>
        </p:nvSpPr>
        <p:spPr>
          <a:xfrm>
            <a:off x="-415701" y="-475626"/>
            <a:ext cx="1279500" cy="1279500"/>
          </a:xfrm>
          <a:prstGeom prst="donut">
            <a:avLst>
              <a:gd name="adj" fmla="val 14070"/>
            </a:avLst>
          </a:prstGeom>
          <a:solidFill>
            <a:srgbClr val="0A46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0" name="Google Shape;3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850" y="329850"/>
            <a:ext cx="2076300" cy="4483800"/>
          </a:xfrm>
          <a:prstGeom prst="roundRect">
            <a:avLst>
              <a:gd name="adj" fmla="val 5106"/>
            </a:avLst>
          </a:prstGeom>
          <a:noFill/>
          <a:ln>
            <a:noFill/>
          </a:ln>
        </p:spPr>
      </p:pic>
      <p:sp>
        <p:nvSpPr>
          <p:cNvPr id="301" name="Google Shape;301;p25"/>
          <p:cNvSpPr txBox="1"/>
          <p:nvPr/>
        </p:nvSpPr>
        <p:spPr>
          <a:xfrm>
            <a:off x="838925" y="1687150"/>
            <a:ext cx="16191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หน้าที่เพิ่มเติมจากเดิม</a:t>
            </a:r>
            <a:endParaRPr sz="2900" b="1">
              <a:solidFill>
                <a:srgbClr val="FFFFFF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02" name="Google Shape;302;p25"/>
          <p:cNvSpPr/>
          <p:nvPr/>
        </p:nvSpPr>
        <p:spPr>
          <a:xfrm>
            <a:off x="6353324" y="1251839"/>
            <a:ext cx="2628000" cy="2610300"/>
          </a:xfrm>
          <a:prstGeom prst="roundRect">
            <a:avLst>
              <a:gd name="adj" fmla="val 6568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5"/>
          <p:cNvSpPr/>
          <p:nvPr/>
        </p:nvSpPr>
        <p:spPr>
          <a:xfrm>
            <a:off x="6246282" y="1148536"/>
            <a:ext cx="2628000" cy="2610300"/>
          </a:xfrm>
          <a:prstGeom prst="roundRect">
            <a:avLst>
              <a:gd name="adj" fmla="val 486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5"/>
          <p:cNvSpPr/>
          <p:nvPr/>
        </p:nvSpPr>
        <p:spPr>
          <a:xfrm>
            <a:off x="6055300" y="1024449"/>
            <a:ext cx="2669700" cy="2610300"/>
          </a:xfrm>
          <a:prstGeom prst="roundRect">
            <a:avLst>
              <a:gd name="adj" fmla="val 6608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305" name="Google Shape;305;p25"/>
          <p:cNvSpPr txBox="1"/>
          <p:nvPr/>
        </p:nvSpPr>
        <p:spPr>
          <a:xfrm>
            <a:off x="6055450" y="1160400"/>
            <a:ext cx="2669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คำอธิบายหน้า MANUAL</a:t>
            </a:r>
            <a:endParaRPr sz="2500" b="1"/>
          </a:p>
        </p:txBody>
      </p:sp>
      <p:sp>
        <p:nvSpPr>
          <p:cNvPr id="306" name="Google Shape;306;p25"/>
          <p:cNvSpPr txBox="1"/>
          <p:nvPr/>
        </p:nvSpPr>
        <p:spPr>
          <a:xfrm>
            <a:off x="6246269" y="1614300"/>
            <a:ext cx="2376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แสดงหลอดปริมาณของน้ำมัน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เพื่อจะได้ทราบว่ามีน้ำมันพอใช้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สำหรับเดินทาง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6"/>
          <p:cNvSpPr/>
          <p:nvPr/>
        </p:nvSpPr>
        <p:spPr>
          <a:xfrm>
            <a:off x="460475" y="792850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12" name="Google Shape;312;p26"/>
          <p:cNvSpPr/>
          <p:nvPr/>
        </p:nvSpPr>
        <p:spPr>
          <a:xfrm>
            <a:off x="8342025" y="453875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6"/>
          <p:cNvSpPr/>
          <p:nvPr/>
        </p:nvSpPr>
        <p:spPr>
          <a:xfrm>
            <a:off x="605175" y="916925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14" name="Google Shape;314;p26"/>
          <p:cNvSpPr/>
          <p:nvPr/>
        </p:nvSpPr>
        <p:spPr>
          <a:xfrm>
            <a:off x="2476525" y="2286625"/>
            <a:ext cx="517800" cy="501600"/>
          </a:xfrm>
          <a:prstGeom prst="roundRect">
            <a:avLst>
              <a:gd name="adj" fmla="val 13332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6"/>
          <p:cNvSpPr/>
          <p:nvPr/>
        </p:nvSpPr>
        <p:spPr>
          <a:xfrm>
            <a:off x="-415701" y="-475626"/>
            <a:ext cx="1279500" cy="1279500"/>
          </a:xfrm>
          <a:prstGeom prst="donut">
            <a:avLst>
              <a:gd name="adj" fmla="val 14070"/>
            </a:avLst>
          </a:prstGeom>
          <a:solidFill>
            <a:srgbClr val="0A46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6"/>
          <p:cNvSpPr txBox="1"/>
          <p:nvPr/>
        </p:nvSpPr>
        <p:spPr>
          <a:xfrm>
            <a:off x="838925" y="1687150"/>
            <a:ext cx="16191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หน้าที่เพิ่มเติมจากเดิม</a:t>
            </a:r>
            <a:endParaRPr sz="2900" b="1">
              <a:solidFill>
                <a:srgbClr val="FFFFFF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17" name="Google Shape;317;p26"/>
          <p:cNvSpPr txBox="1"/>
          <p:nvPr/>
        </p:nvSpPr>
        <p:spPr>
          <a:xfrm>
            <a:off x="6609665" y="1187249"/>
            <a:ext cx="3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6"/>
          <p:cNvSpPr/>
          <p:nvPr/>
        </p:nvSpPr>
        <p:spPr>
          <a:xfrm>
            <a:off x="6353324" y="1251839"/>
            <a:ext cx="2628000" cy="2610300"/>
          </a:xfrm>
          <a:prstGeom prst="roundRect">
            <a:avLst>
              <a:gd name="adj" fmla="val 6568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6"/>
          <p:cNvSpPr/>
          <p:nvPr/>
        </p:nvSpPr>
        <p:spPr>
          <a:xfrm>
            <a:off x="6246282" y="1148536"/>
            <a:ext cx="2628000" cy="2610300"/>
          </a:xfrm>
          <a:prstGeom prst="roundRect">
            <a:avLst>
              <a:gd name="adj" fmla="val 486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26"/>
          <p:cNvSpPr/>
          <p:nvPr/>
        </p:nvSpPr>
        <p:spPr>
          <a:xfrm>
            <a:off x="6055300" y="1024450"/>
            <a:ext cx="2696100" cy="2610300"/>
          </a:xfrm>
          <a:prstGeom prst="roundRect">
            <a:avLst>
              <a:gd name="adj" fmla="val 6608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ผู้ใช้งานสามารถตรวจสอบประวัติของเงินเข้า-เงินออกในบัญชีได้ ในประวัติก็จะมีวันที่ เวลา และจำนวนเงินชี้แจงอย่างละเอียด นอกจากนั้นก็จะมีการแจ้งเตือนทุกครั้งเมื่อจำนวนเงินในบัญชีมีการเปลี่ยนแปลง เพื่อความปลอดภัย เพราะผู้ใช้งานจะสามารถรับรู้ได้ในทันที</a:t>
            </a: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21" name="Google Shape;321;p26"/>
          <p:cNvSpPr txBox="1"/>
          <p:nvPr/>
        </p:nvSpPr>
        <p:spPr>
          <a:xfrm>
            <a:off x="6033725" y="1160400"/>
            <a:ext cx="2717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คำอธิบายหน้า NOTIFICATION</a:t>
            </a:r>
            <a:endParaRPr sz="2500" b="1"/>
          </a:p>
        </p:txBody>
      </p:sp>
      <p:pic>
        <p:nvPicPr>
          <p:cNvPr id="322" name="Google Shape;3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0238" y="328009"/>
            <a:ext cx="2185500" cy="4458000"/>
          </a:xfrm>
          <a:prstGeom prst="roundRect">
            <a:avLst>
              <a:gd name="adj" fmla="val 371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7"/>
          <p:cNvSpPr/>
          <p:nvPr/>
        </p:nvSpPr>
        <p:spPr>
          <a:xfrm>
            <a:off x="460475" y="792850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28" name="Google Shape;328;p27"/>
          <p:cNvSpPr/>
          <p:nvPr/>
        </p:nvSpPr>
        <p:spPr>
          <a:xfrm>
            <a:off x="8342025" y="453875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7"/>
          <p:cNvSpPr/>
          <p:nvPr/>
        </p:nvSpPr>
        <p:spPr>
          <a:xfrm>
            <a:off x="605175" y="916925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30" name="Google Shape;330;p27"/>
          <p:cNvSpPr/>
          <p:nvPr/>
        </p:nvSpPr>
        <p:spPr>
          <a:xfrm>
            <a:off x="2476525" y="2286625"/>
            <a:ext cx="517800" cy="501600"/>
          </a:xfrm>
          <a:prstGeom prst="roundRect">
            <a:avLst>
              <a:gd name="adj" fmla="val 13332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7"/>
          <p:cNvSpPr/>
          <p:nvPr/>
        </p:nvSpPr>
        <p:spPr>
          <a:xfrm>
            <a:off x="-415701" y="-475626"/>
            <a:ext cx="1279500" cy="1279500"/>
          </a:xfrm>
          <a:prstGeom prst="donut">
            <a:avLst>
              <a:gd name="adj" fmla="val 14070"/>
            </a:avLst>
          </a:prstGeom>
          <a:solidFill>
            <a:srgbClr val="0A46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7"/>
          <p:cNvSpPr txBox="1"/>
          <p:nvPr/>
        </p:nvSpPr>
        <p:spPr>
          <a:xfrm>
            <a:off x="838925" y="1687150"/>
            <a:ext cx="16191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หน้าที่เพิ่มเติมจากเดิม</a:t>
            </a:r>
            <a:endParaRPr sz="2900" b="1">
              <a:solidFill>
                <a:srgbClr val="FFFFFF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33" name="Google Shape;333;p27"/>
          <p:cNvSpPr txBox="1"/>
          <p:nvPr/>
        </p:nvSpPr>
        <p:spPr>
          <a:xfrm>
            <a:off x="6609665" y="1187249"/>
            <a:ext cx="3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7"/>
          <p:cNvSpPr/>
          <p:nvPr/>
        </p:nvSpPr>
        <p:spPr>
          <a:xfrm>
            <a:off x="6353324" y="1251839"/>
            <a:ext cx="2628000" cy="2610300"/>
          </a:xfrm>
          <a:prstGeom prst="roundRect">
            <a:avLst>
              <a:gd name="adj" fmla="val 6568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7"/>
          <p:cNvSpPr/>
          <p:nvPr/>
        </p:nvSpPr>
        <p:spPr>
          <a:xfrm>
            <a:off x="6246282" y="1148536"/>
            <a:ext cx="2628000" cy="2610300"/>
          </a:xfrm>
          <a:prstGeom prst="roundRect">
            <a:avLst>
              <a:gd name="adj" fmla="val 486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7"/>
          <p:cNvSpPr/>
          <p:nvPr/>
        </p:nvSpPr>
        <p:spPr>
          <a:xfrm>
            <a:off x="6055300" y="1024449"/>
            <a:ext cx="2669700" cy="2610300"/>
          </a:xfrm>
          <a:prstGeom prst="roundRect">
            <a:avLst>
              <a:gd name="adj" fmla="val 6608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7"/>
          <p:cNvSpPr txBox="1"/>
          <p:nvPr/>
        </p:nvSpPr>
        <p:spPr>
          <a:xfrm>
            <a:off x="6033725" y="1160400"/>
            <a:ext cx="2691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คำอธิบายหน้า EMERGENCY </a:t>
            </a:r>
            <a:endParaRPr sz="2500" b="1"/>
          </a:p>
        </p:txBody>
      </p:sp>
      <p:pic>
        <p:nvPicPr>
          <p:cNvPr id="338" name="Google Shape;3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4825" y="278426"/>
            <a:ext cx="2082600" cy="4518000"/>
          </a:xfrm>
          <a:prstGeom prst="roundRect">
            <a:avLst>
              <a:gd name="adj" fmla="val 4552"/>
            </a:avLst>
          </a:prstGeom>
          <a:noFill/>
          <a:ln>
            <a:noFill/>
          </a:ln>
        </p:spPr>
      </p:pic>
      <p:sp>
        <p:nvSpPr>
          <p:cNvPr id="339" name="Google Shape;339;p27"/>
          <p:cNvSpPr txBox="1"/>
          <p:nvPr/>
        </p:nvSpPr>
        <p:spPr>
          <a:xfrm>
            <a:off x="6161475" y="1475425"/>
            <a:ext cx="25074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      ในหน้า EMERGENCY ก็จะเพิ่มปุ่มที่ User สามารถกดโทรไปยังเบอร์ฉุกเฉินต่างๆ ได้เมื่อเกิดเหตุการณ์ที่ไม่คาดคิดได้อย่างรวดเร็วและสะดวก เนื่องจากทำปุ่มขึ้นมาให้ดูใหญ่และมีข้อความบอกอย่างชัดเจน จะเพื่อความสะดวกในเวลาที่ต้องการความช่วยเหลือ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8"/>
          <p:cNvSpPr/>
          <p:nvPr/>
        </p:nvSpPr>
        <p:spPr>
          <a:xfrm>
            <a:off x="460475" y="792850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45" name="Google Shape;345;p28"/>
          <p:cNvSpPr/>
          <p:nvPr/>
        </p:nvSpPr>
        <p:spPr>
          <a:xfrm>
            <a:off x="8342025" y="453875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8"/>
          <p:cNvSpPr/>
          <p:nvPr/>
        </p:nvSpPr>
        <p:spPr>
          <a:xfrm>
            <a:off x="605175" y="916925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47" name="Google Shape;347;p28"/>
          <p:cNvSpPr/>
          <p:nvPr/>
        </p:nvSpPr>
        <p:spPr>
          <a:xfrm>
            <a:off x="2476525" y="2286625"/>
            <a:ext cx="517800" cy="501600"/>
          </a:xfrm>
          <a:prstGeom prst="roundRect">
            <a:avLst>
              <a:gd name="adj" fmla="val 13332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8"/>
          <p:cNvSpPr/>
          <p:nvPr/>
        </p:nvSpPr>
        <p:spPr>
          <a:xfrm>
            <a:off x="-415701" y="-475626"/>
            <a:ext cx="1279500" cy="1279500"/>
          </a:xfrm>
          <a:prstGeom prst="donut">
            <a:avLst>
              <a:gd name="adj" fmla="val 14070"/>
            </a:avLst>
          </a:prstGeom>
          <a:solidFill>
            <a:srgbClr val="0A46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8"/>
          <p:cNvSpPr txBox="1"/>
          <p:nvPr/>
        </p:nvSpPr>
        <p:spPr>
          <a:xfrm>
            <a:off x="838925" y="1687150"/>
            <a:ext cx="1619100" cy="15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หน้าที่เพิ่มเติมจากเดิม</a:t>
            </a:r>
            <a:endParaRPr sz="2900" b="1">
              <a:solidFill>
                <a:srgbClr val="FFFFFF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50" name="Google Shape;350;p28"/>
          <p:cNvSpPr txBox="1"/>
          <p:nvPr/>
        </p:nvSpPr>
        <p:spPr>
          <a:xfrm>
            <a:off x="6609665" y="1187249"/>
            <a:ext cx="3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8"/>
          <p:cNvSpPr/>
          <p:nvPr/>
        </p:nvSpPr>
        <p:spPr>
          <a:xfrm>
            <a:off x="6353324" y="1251839"/>
            <a:ext cx="2628000" cy="2610300"/>
          </a:xfrm>
          <a:prstGeom prst="roundRect">
            <a:avLst>
              <a:gd name="adj" fmla="val 6568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28"/>
          <p:cNvSpPr/>
          <p:nvPr/>
        </p:nvSpPr>
        <p:spPr>
          <a:xfrm>
            <a:off x="6246282" y="1148536"/>
            <a:ext cx="2628000" cy="2610300"/>
          </a:xfrm>
          <a:prstGeom prst="roundRect">
            <a:avLst>
              <a:gd name="adj" fmla="val 486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8"/>
          <p:cNvSpPr/>
          <p:nvPr/>
        </p:nvSpPr>
        <p:spPr>
          <a:xfrm>
            <a:off x="6055300" y="1024449"/>
            <a:ext cx="2669700" cy="2610300"/>
          </a:xfrm>
          <a:prstGeom prst="roundRect">
            <a:avLst>
              <a:gd name="adj" fmla="val 6608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ผู้ใช้งานสามารถเลือกภาษาได้ สามารถตั้งรหัสหรือ Face ID</a:t>
            </a:r>
            <a:r>
              <a:rPr lang="en">
                <a:latin typeface="Kanit"/>
                <a:ea typeface="Kanit"/>
                <a:cs typeface="Kanit"/>
                <a:sym typeface="Kanit"/>
              </a:rPr>
              <a:t> ได้และสามารถปรับ</a:t>
            </a:r>
            <a:r>
              <a:rPr lang="en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โหมดกลางคืน(Dark mode) ได้ตามความต้องการของผู้ใช้งาน</a:t>
            </a:r>
            <a:endParaRPr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54" name="Google Shape;354;p28"/>
          <p:cNvSpPr txBox="1"/>
          <p:nvPr/>
        </p:nvSpPr>
        <p:spPr>
          <a:xfrm>
            <a:off x="6033725" y="1160400"/>
            <a:ext cx="2669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คำอธิบายหน้า SETTING</a:t>
            </a:r>
            <a:endParaRPr sz="2500" b="1"/>
          </a:p>
        </p:txBody>
      </p:sp>
      <p:pic>
        <p:nvPicPr>
          <p:cNvPr id="355" name="Google Shape;3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9450" y="371547"/>
            <a:ext cx="2185500" cy="4400400"/>
          </a:xfrm>
          <a:prstGeom prst="roundRect">
            <a:avLst>
              <a:gd name="adj" fmla="val 4500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9"/>
          <p:cNvSpPr/>
          <p:nvPr/>
        </p:nvSpPr>
        <p:spPr>
          <a:xfrm>
            <a:off x="460475" y="792850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61" name="Google Shape;361;p29"/>
          <p:cNvSpPr/>
          <p:nvPr/>
        </p:nvSpPr>
        <p:spPr>
          <a:xfrm>
            <a:off x="8342025" y="453875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9"/>
          <p:cNvSpPr/>
          <p:nvPr/>
        </p:nvSpPr>
        <p:spPr>
          <a:xfrm>
            <a:off x="605175" y="916925"/>
            <a:ext cx="2185500" cy="30735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63" name="Google Shape;363;p29"/>
          <p:cNvSpPr/>
          <p:nvPr/>
        </p:nvSpPr>
        <p:spPr>
          <a:xfrm>
            <a:off x="2476525" y="2286625"/>
            <a:ext cx="517800" cy="501600"/>
          </a:xfrm>
          <a:prstGeom prst="roundRect">
            <a:avLst>
              <a:gd name="adj" fmla="val 13332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29"/>
          <p:cNvSpPr/>
          <p:nvPr/>
        </p:nvSpPr>
        <p:spPr>
          <a:xfrm>
            <a:off x="-415701" y="-475626"/>
            <a:ext cx="1279500" cy="1279500"/>
          </a:xfrm>
          <a:prstGeom prst="donut">
            <a:avLst>
              <a:gd name="adj" fmla="val 14070"/>
            </a:avLst>
          </a:prstGeom>
          <a:solidFill>
            <a:srgbClr val="0A46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29"/>
          <p:cNvSpPr txBox="1"/>
          <p:nvPr/>
        </p:nvSpPr>
        <p:spPr>
          <a:xfrm>
            <a:off x="838925" y="1687150"/>
            <a:ext cx="1619100" cy="15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rPr>
              <a:t>หน้าที่เพิ่มเติมจากเดิม</a:t>
            </a:r>
            <a:endParaRPr sz="2900" b="1">
              <a:solidFill>
                <a:srgbClr val="FFFFFF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66" name="Google Shape;366;p29"/>
          <p:cNvSpPr txBox="1"/>
          <p:nvPr/>
        </p:nvSpPr>
        <p:spPr>
          <a:xfrm>
            <a:off x="6609665" y="1187249"/>
            <a:ext cx="381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9"/>
          <p:cNvSpPr/>
          <p:nvPr/>
        </p:nvSpPr>
        <p:spPr>
          <a:xfrm>
            <a:off x="6353324" y="1251839"/>
            <a:ext cx="2628000" cy="2610300"/>
          </a:xfrm>
          <a:prstGeom prst="roundRect">
            <a:avLst>
              <a:gd name="adj" fmla="val 6568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29"/>
          <p:cNvSpPr/>
          <p:nvPr/>
        </p:nvSpPr>
        <p:spPr>
          <a:xfrm>
            <a:off x="6246282" y="1148536"/>
            <a:ext cx="2628000" cy="2610300"/>
          </a:xfrm>
          <a:prstGeom prst="roundRect">
            <a:avLst>
              <a:gd name="adj" fmla="val 486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29"/>
          <p:cNvSpPr/>
          <p:nvPr/>
        </p:nvSpPr>
        <p:spPr>
          <a:xfrm>
            <a:off x="6055300" y="1024449"/>
            <a:ext cx="2669700" cy="2610300"/>
          </a:xfrm>
          <a:prstGeom prst="roundRect">
            <a:avLst>
              <a:gd name="adj" fmla="val 6608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เป็นหน้าที่แสดงจำนวนเงินและเอาไว้เติมเงิน ใน smart car wallet </a:t>
            </a:r>
            <a:endParaRPr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370" name="Google Shape;370;p29"/>
          <p:cNvSpPr txBox="1"/>
          <p:nvPr/>
        </p:nvSpPr>
        <p:spPr>
          <a:xfrm>
            <a:off x="6033725" y="1160400"/>
            <a:ext cx="2669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คำอธิบายหน้า TOP UP</a:t>
            </a:r>
            <a:endParaRPr sz="2500" b="1"/>
          </a:p>
        </p:txBody>
      </p:sp>
      <p:pic>
        <p:nvPicPr>
          <p:cNvPr id="371" name="Google Shape;371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80100" y="327400"/>
            <a:ext cx="2185500" cy="4398300"/>
          </a:xfrm>
          <a:prstGeom prst="roundRect">
            <a:avLst>
              <a:gd name="adj" fmla="val 5323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/>
          <p:cNvSpPr txBox="1"/>
          <p:nvPr/>
        </p:nvSpPr>
        <p:spPr>
          <a:xfrm>
            <a:off x="981550" y="1331175"/>
            <a:ext cx="38361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 b="1">
                <a:solidFill>
                  <a:srgbClr val="FFFFFF"/>
                </a:solidFill>
                <a:latin typeface="Mitr"/>
                <a:ea typeface="Mitr"/>
                <a:cs typeface="Mitr"/>
                <a:sym typeface="Mitr"/>
              </a:rPr>
              <a:t>T H A N K</a:t>
            </a:r>
            <a:endParaRPr sz="6100" b="1">
              <a:solidFill>
                <a:srgbClr val="FFFFFF"/>
              </a:solidFill>
              <a:latin typeface="Mitr"/>
              <a:ea typeface="Mitr"/>
              <a:cs typeface="Mitr"/>
              <a:sym typeface="Mitr"/>
            </a:endParaRPr>
          </a:p>
        </p:txBody>
      </p:sp>
      <p:sp>
        <p:nvSpPr>
          <p:cNvPr id="377" name="Google Shape;377;p30"/>
          <p:cNvSpPr txBox="1"/>
          <p:nvPr/>
        </p:nvSpPr>
        <p:spPr>
          <a:xfrm>
            <a:off x="5468438" y="1318288"/>
            <a:ext cx="38361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 b="1">
                <a:solidFill>
                  <a:srgbClr val="FFFFFF"/>
                </a:solidFill>
                <a:latin typeface="Mitr"/>
                <a:ea typeface="Mitr"/>
                <a:cs typeface="Mitr"/>
                <a:sym typeface="Mitr"/>
              </a:rPr>
              <a:t>Y O U</a:t>
            </a:r>
            <a:endParaRPr sz="6100" b="1">
              <a:solidFill>
                <a:srgbClr val="FFFFFF"/>
              </a:solidFill>
              <a:latin typeface="Mitr"/>
              <a:ea typeface="Mitr"/>
              <a:cs typeface="Mitr"/>
              <a:sym typeface="Mitr"/>
            </a:endParaRPr>
          </a:p>
        </p:txBody>
      </p:sp>
      <p:sp>
        <p:nvSpPr>
          <p:cNvPr id="378" name="Google Shape;378;p30"/>
          <p:cNvSpPr/>
          <p:nvPr/>
        </p:nvSpPr>
        <p:spPr>
          <a:xfrm>
            <a:off x="493075" y="4255950"/>
            <a:ext cx="2464500" cy="2464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0"/>
          <p:cNvSpPr/>
          <p:nvPr/>
        </p:nvSpPr>
        <p:spPr>
          <a:xfrm>
            <a:off x="6707004" y="-451171"/>
            <a:ext cx="1060800" cy="1060800"/>
          </a:xfrm>
          <a:prstGeom prst="ellipse">
            <a:avLst/>
          </a:prstGeom>
          <a:solidFill>
            <a:srgbClr val="073763"/>
          </a:solidFill>
          <a:ln w="2857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0"/>
          <p:cNvSpPr/>
          <p:nvPr/>
        </p:nvSpPr>
        <p:spPr>
          <a:xfrm rot="-6598701">
            <a:off x="8710007" y="2536544"/>
            <a:ext cx="1542739" cy="1542739"/>
          </a:xfrm>
          <a:prstGeom prst="arc">
            <a:avLst>
              <a:gd name="adj1" fmla="val 13225583"/>
              <a:gd name="adj2" fmla="val 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30"/>
          <p:cNvSpPr/>
          <p:nvPr/>
        </p:nvSpPr>
        <p:spPr>
          <a:xfrm>
            <a:off x="800124" y="-836001"/>
            <a:ext cx="1279500" cy="1279500"/>
          </a:xfrm>
          <a:prstGeom prst="donut">
            <a:avLst>
              <a:gd name="adj" fmla="val 14070"/>
            </a:avLst>
          </a:prstGeom>
          <a:solidFill>
            <a:srgbClr val="0A46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0"/>
          <p:cNvSpPr/>
          <p:nvPr/>
        </p:nvSpPr>
        <p:spPr>
          <a:xfrm rot="4062259">
            <a:off x="6558560" y="1592055"/>
            <a:ext cx="261789" cy="193104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0"/>
          <p:cNvSpPr/>
          <p:nvPr/>
        </p:nvSpPr>
        <p:spPr>
          <a:xfrm>
            <a:off x="5387289" y="3674425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0"/>
          <p:cNvSpPr/>
          <p:nvPr/>
        </p:nvSpPr>
        <p:spPr>
          <a:xfrm>
            <a:off x="2098439" y="1613312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0"/>
          <p:cNvSpPr txBox="1"/>
          <p:nvPr/>
        </p:nvSpPr>
        <p:spPr>
          <a:xfrm>
            <a:off x="3019721" y="3107813"/>
            <a:ext cx="32751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C78D8"/>
                </a:solidFill>
                <a:latin typeface="Kanit"/>
                <a:ea typeface="Kanit"/>
                <a:cs typeface="Kanit"/>
                <a:sym typeface="Kanit"/>
              </a:rPr>
              <a:t>LINK FIGMA  :</a:t>
            </a:r>
            <a:r>
              <a:rPr lang="en" b="1">
                <a:solidFill>
                  <a:srgbClr val="C9DAF8"/>
                </a:solidFill>
                <a:latin typeface="Kanit"/>
                <a:ea typeface="Kanit"/>
                <a:cs typeface="Kanit"/>
                <a:sym typeface="Kanit"/>
              </a:rPr>
              <a:t>  </a:t>
            </a:r>
            <a:r>
              <a:rPr lang="en" b="1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  </a:t>
            </a:r>
            <a:r>
              <a:rPr lang="en" b="1" u="sng">
                <a:solidFill>
                  <a:schemeClr val="hlink"/>
                </a:solidFill>
                <a:latin typeface="Kanit"/>
                <a:ea typeface="Kanit"/>
                <a:cs typeface="Kanit"/>
                <a:sym typeface="Kanit"/>
                <a:hlinkClick r:id="rId3"/>
              </a:rPr>
              <a:t>SMART CAR GROUP 5</a:t>
            </a:r>
            <a:endParaRPr b="1">
              <a:solidFill>
                <a:schemeClr val="lt1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/>
          <p:nvPr/>
        </p:nvSpPr>
        <p:spPr>
          <a:xfrm>
            <a:off x="495300" y="381000"/>
            <a:ext cx="8258100" cy="4410000"/>
          </a:xfrm>
          <a:prstGeom prst="roundRect">
            <a:avLst>
              <a:gd name="adj" fmla="val 388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852724" y="1245300"/>
            <a:ext cx="5853900" cy="26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latin typeface="Kanit"/>
                <a:ea typeface="Kanit"/>
                <a:cs typeface="Kanit"/>
                <a:sym typeface="Kanit"/>
              </a:rPr>
              <a:t>แอพพลิเคชันประกอบไปด้วย</a:t>
            </a:r>
            <a:endParaRPr sz="1900" b="1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1       </a:t>
            </a:r>
            <a:r>
              <a:rPr lang="en" sz="1500">
                <a:latin typeface="Kanit"/>
                <a:ea typeface="Kanit"/>
                <a:cs typeface="Kanit"/>
                <a:sym typeface="Kanit"/>
              </a:rPr>
              <a:t>Login + ลงทะเบียน + information</a:t>
            </a:r>
            <a:endParaRPr sz="1500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2      </a:t>
            </a:r>
            <a:r>
              <a:rPr lang="en" sz="1500">
                <a:latin typeface="Kanit"/>
                <a:ea typeface="Kanit"/>
                <a:cs typeface="Kanit"/>
                <a:sym typeface="Kanit"/>
              </a:rPr>
              <a:t>HOME (</a:t>
            </a:r>
            <a:r>
              <a:rPr lang="en" sz="1500" b="1">
                <a:latin typeface="Kanit"/>
                <a:ea typeface="Kanit"/>
                <a:cs typeface="Kanit"/>
                <a:sym typeface="Kanit"/>
              </a:rPr>
              <a:t> </a:t>
            </a:r>
            <a:r>
              <a:rPr lang="en" sz="1500">
                <a:latin typeface="Kanit"/>
                <a:ea typeface="Kanit"/>
                <a:cs typeface="Kanit"/>
                <a:sym typeface="Kanit"/>
              </a:rPr>
              <a:t>หน้าเติมเงินเข้าแอพพลิเคชัน</a:t>
            </a:r>
            <a:r>
              <a:rPr lang="en" sz="1500" b="1">
                <a:latin typeface="Kanit"/>
                <a:ea typeface="Kanit"/>
                <a:cs typeface="Kanit"/>
                <a:sym typeface="Kanit"/>
              </a:rPr>
              <a:t>, </a:t>
            </a:r>
            <a:r>
              <a:rPr lang="en" sz="1500">
                <a:latin typeface="Kanit"/>
                <a:ea typeface="Kanit"/>
                <a:cs typeface="Kanit"/>
                <a:sym typeface="Kanit"/>
              </a:rPr>
              <a:t>หน้าเรียกรถ )</a:t>
            </a:r>
            <a:endParaRPr sz="1500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3     </a:t>
            </a:r>
            <a:r>
              <a:rPr lang="en" sz="1500">
                <a:latin typeface="Kanit"/>
                <a:ea typeface="Kanit"/>
                <a:cs typeface="Kanit"/>
                <a:sym typeface="Kanit"/>
              </a:rPr>
              <a:t> DRIVING ( คำนวณระยะเวลาที่รถจะมาถึง + ปริมาณน้ำมันในรถ ) </a:t>
            </a:r>
            <a:endParaRPr sz="1500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4      </a:t>
            </a:r>
            <a:r>
              <a:rPr lang="en" sz="1500">
                <a:latin typeface="Kanit"/>
                <a:ea typeface="Kanit"/>
                <a:cs typeface="Kanit"/>
                <a:sym typeface="Kanit"/>
              </a:rPr>
              <a:t>ACTIVE ( หน้าบอกอัตราเร็วของรถในขณะที่ขับอยู่ + ปริมาณน้ำมัน)         </a:t>
            </a:r>
            <a:endParaRPr sz="1500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5      </a:t>
            </a:r>
            <a:r>
              <a:rPr lang="en" sz="1500">
                <a:latin typeface="Kanit"/>
                <a:ea typeface="Kanit"/>
                <a:cs typeface="Kanit"/>
                <a:sym typeface="Kanit"/>
              </a:rPr>
              <a:t>ACCOUNT แก้ไขข้อมูลส่วนตัว</a:t>
            </a:r>
            <a:endParaRPr sz="1500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6 </a:t>
            </a:r>
            <a:r>
              <a:rPr lang="en" sz="1500">
                <a:latin typeface="Kanit"/>
                <a:ea typeface="Kanit"/>
                <a:cs typeface="Kanit"/>
                <a:sym typeface="Kanit"/>
              </a:rPr>
              <a:t>    MANUAL ระบบขับรถเอง</a:t>
            </a:r>
            <a:endParaRPr sz="1500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7 </a:t>
            </a:r>
            <a:r>
              <a:rPr lang="en" sz="1500">
                <a:latin typeface="Kanit"/>
                <a:ea typeface="Kanit"/>
                <a:cs typeface="Kanit"/>
                <a:sym typeface="Kanit"/>
              </a:rPr>
              <a:t>    EMERGENCY ระบบฉุกเฉิน</a:t>
            </a:r>
            <a:endParaRPr sz="150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6476700" y="352650"/>
            <a:ext cx="2276700" cy="44382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6790963" y="1270788"/>
            <a:ext cx="1839600" cy="2600100"/>
          </a:xfrm>
          <a:prstGeom prst="roundRect">
            <a:avLst>
              <a:gd name="adj" fmla="val 528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2196800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655000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6706625" y="1184963"/>
            <a:ext cx="1839600" cy="2600100"/>
          </a:xfrm>
          <a:prstGeom prst="roundRect">
            <a:avLst>
              <a:gd name="adj" fmla="val 528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1806325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4" name="Google Shape;84;p14"/>
          <p:cNvSpPr/>
          <p:nvPr/>
        </p:nvSpPr>
        <p:spPr>
          <a:xfrm>
            <a:off x="1061275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6853063" y="2430575"/>
            <a:ext cx="17154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>
                <a:latin typeface="Kanit"/>
                <a:ea typeface="Kanit"/>
                <a:cs typeface="Kanit"/>
                <a:sym typeface="Kanit"/>
              </a:rPr>
              <a:t>A P P </a:t>
            </a:r>
            <a:endParaRPr sz="3800" b="1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b="1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6790963" y="1876475"/>
            <a:ext cx="2037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Kanit"/>
                <a:ea typeface="Kanit"/>
                <a:cs typeface="Kanit"/>
                <a:sym typeface="Kanit"/>
              </a:rPr>
              <a:t>FUNCTION</a:t>
            </a:r>
            <a:endParaRPr sz="2400" b="1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7" name="Google Shape;87;p14"/>
          <p:cNvSpPr/>
          <p:nvPr/>
        </p:nvSpPr>
        <p:spPr>
          <a:xfrm>
            <a:off x="8244475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8" name="Google Shape;88;p14"/>
          <p:cNvSpPr/>
          <p:nvPr/>
        </p:nvSpPr>
        <p:spPr>
          <a:xfrm>
            <a:off x="6702675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89" name="Google Shape;89;p14"/>
          <p:cNvSpPr/>
          <p:nvPr/>
        </p:nvSpPr>
        <p:spPr>
          <a:xfrm>
            <a:off x="7854000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0" name="Google Shape;90;p14"/>
          <p:cNvSpPr/>
          <p:nvPr/>
        </p:nvSpPr>
        <p:spPr>
          <a:xfrm>
            <a:off x="7108950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495300" y="381000"/>
            <a:ext cx="8258100" cy="4410000"/>
          </a:xfrm>
          <a:prstGeom prst="roundRect">
            <a:avLst>
              <a:gd name="adj" fmla="val 388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 txBox="1"/>
          <p:nvPr/>
        </p:nvSpPr>
        <p:spPr>
          <a:xfrm>
            <a:off x="2816850" y="560400"/>
            <a:ext cx="5889000" cy="40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ข้อเสนอแนะในการปรับปรุง prototype </a:t>
            </a:r>
            <a:br>
              <a:rPr lang="en" sz="16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</a:br>
            <a:r>
              <a:rPr lang="en" sz="12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• หน้า login/sign-up</a:t>
            </a:r>
            <a:endParaRPr sz="1200" b="1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ในหน้า Sign-up อยากให้มีปุ่มย้อนกลับ (แก้เป็น On drag + ปุ่ม login)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เปิดแอปขึ้นมา ไม่มีการบอกถึงชื่อของแอปเลย (ฟอนต์ตรงแถวของ sign up ดูเล็กและอ่านยากไปหน่อย)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อยากให้มีการ login ผ่าน Gmail หรือ Facebook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สีสันดูหน่อยไปหน่อย สีบางตัวอักษรสำคัญแต่เป็นสีโทนเดียวกับตัวแอพทำให้มองได้ยากควรเปลี่ยนเป็นสีที่ดูโดดเด่น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• หน้า Home</a:t>
            </a:r>
            <a:endParaRPr sz="1200" b="1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แก้คำผิด available*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ใน Top Up ถ้าหักจากธนาคารโดยรถไปเติมเองอัตโนมัติ ควรมีการแจ้งเตือนหรือการยืนยัน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เพิ่มฟังก์ชันที่สามารถเรียกรถพยาบาลได้เลยกรณีเกิดอุบัติเหตุ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• หน้า Driving</a:t>
            </a:r>
            <a:endParaRPr sz="1200" b="1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อยากให้เพิ่มฟังชั่น Manual เพิ่มเข้ามาเผื่อกรณีที่ระบบอัตโนมัติรวนหรือกรณีที่อยากบังคับเอง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ควรแจ้งรายละเอียดต่างๆเป็น progress bar ก็ดี(ในส่วนของ fuel tank) เพื่อให้ข้อความแบ่งแยกกันกับรายละเอียดของ waiting for / Arrived in</a:t>
            </a:r>
            <a:endParaRPr sz="1900" b="1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7" name="Google Shape;97;p15"/>
          <p:cNvSpPr/>
          <p:nvPr/>
        </p:nvSpPr>
        <p:spPr>
          <a:xfrm>
            <a:off x="444600" y="352650"/>
            <a:ext cx="2276700" cy="44382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2196800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655000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705313" y="1346988"/>
            <a:ext cx="1839600" cy="2600100"/>
          </a:xfrm>
          <a:prstGeom prst="roundRect">
            <a:avLst>
              <a:gd name="adj" fmla="val 528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620988" y="1184963"/>
            <a:ext cx="1839600" cy="2600100"/>
          </a:xfrm>
          <a:prstGeom prst="roundRect">
            <a:avLst>
              <a:gd name="adj" fmla="val 528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02" name="Google Shape;102;p15"/>
          <p:cNvSpPr/>
          <p:nvPr/>
        </p:nvSpPr>
        <p:spPr>
          <a:xfrm>
            <a:off x="1806325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1061275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767425" y="2529775"/>
            <a:ext cx="17154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b="1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b="1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767400" y="2092950"/>
            <a:ext cx="15468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Kanit"/>
                <a:ea typeface="Kanit"/>
                <a:cs typeface="Kanit"/>
                <a:sym typeface="Kanit"/>
              </a:rPr>
              <a:t>F E E D </a:t>
            </a:r>
            <a:endParaRPr sz="3000" b="1">
              <a:latin typeface="Kanit"/>
              <a:ea typeface="Kanit"/>
              <a:cs typeface="Kanit"/>
              <a:sym typeface="Kan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Kanit"/>
                <a:ea typeface="Kanit"/>
                <a:cs typeface="Kanit"/>
                <a:sym typeface="Kanit"/>
              </a:rPr>
              <a:t>B A C K </a:t>
            </a:r>
            <a:endParaRPr sz="3000" b="1"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/>
          <p:nvPr/>
        </p:nvSpPr>
        <p:spPr>
          <a:xfrm>
            <a:off x="495300" y="381000"/>
            <a:ext cx="8258100" cy="4410000"/>
          </a:xfrm>
          <a:prstGeom prst="roundRect">
            <a:avLst>
              <a:gd name="adj" fmla="val 388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444600" y="352650"/>
            <a:ext cx="2276700" cy="44382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2196800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3" name="Google Shape;113;p16"/>
          <p:cNvSpPr/>
          <p:nvPr/>
        </p:nvSpPr>
        <p:spPr>
          <a:xfrm>
            <a:off x="655000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705313" y="1346988"/>
            <a:ext cx="1839600" cy="2600100"/>
          </a:xfrm>
          <a:prstGeom prst="roundRect">
            <a:avLst>
              <a:gd name="adj" fmla="val 528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620988" y="1184963"/>
            <a:ext cx="1839600" cy="2600100"/>
          </a:xfrm>
          <a:prstGeom prst="roundRect">
            <a:avLst>
              <a:gd name="adj" fmla="val 528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1806325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1061275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767425" y="2529775"/>
            <a:ext cx="17154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b="1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b="1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19" name="Google Shape;119;p16"/>
          <p:cNvSpPr txBox="1"/>
          <p:nvPr/>
        </p:nvSpPr>
        <p:spPr>
          <a:xfrm>
            <a:off x="767400" y="2092950"/>
            <a:ext cx="15468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Kanit"/>
                <a:ea typeface="Kanit"/>
                <a:cs typeface="Kanit"/>
                <a:sym typeface="Kanit"/>
              </a:rPr>
              <a:t>F E E D </a:t>
            </a:r>
            <a:endParaRPr sz="3000" b="1">
              <a:latin typeface="Kanit"/>
              <a:ea typeface="Kanit"/>
              <a:cs typeface="Kanit"/>
              <a:sym typeface="Kan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Kanit"/>
                <a:ea typeface="Kanit"/>
                <a:cs typeface="Kanit"/>
                <a:sym typeface="Kanit"/>
              </a:rPr>
              <a:t>B A C K </a:t>
            </a:r>
            <a:endParaRPr sz="3000" b="1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2827350" y="1373675"/>
            <a:ext cx="5852400" cy="25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• หน้า Active</a:t>
            </a:r>
            <a:endParaRPr sz="1200" b="1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หน้า Active เริ่มไม่แน่ใจว่ากับหน้า Driving  สองอันนี้มันคือยังไงมันคล้ายกันเลยสับสนว่าแต่ละหน้าไว้ทำอะไร ของใคร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ควรแจ้งรายละเอียดต่างๆเป็น progress bar ก็ดี(ในส่วนของ fuel tank) เพื่อให้ข้อความแบ่งแยกกันกับรายละเอียดของ waiting for / Arrived in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หน้า Active ไม่ค่อยต่างจากหน้า Driving เท่าไหร่ อยากให้เพิ่มรายละเอียดหรือเปลี่ยนการจัดวางไอคอนให้สามารถแยกแยะได้ง่าย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• หน้า Account</a:t>
            </a:r>
            <a:endParaRPr sz="1200" b="1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การ re-password ในหน้า account มีวิธีการอย่างไร เพราะไม่มีปุ่มกดส่ง password ใหม่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/>
          <p:nvPr/>
        </p:nvSpPr>
        <p:spPr>
          <a:xfrm>
            <a:off x="495300" y="381000"/>
            <a:ext cx="8258100" cy="4410000"/>
          </a:xfrm>
          <a:prstGeom prst="roundRect">
            <a:avLst>
              <a:gd name="adj" fmla="val 388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444600" y="352650"/>
            <a:ext cx="2276700" cy="44382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27" name="Google Shape;127;p17"/>
          <p:cNvSpPr/>
          <p:nvPr/>
        </p:nvSpPr>
        <p:spPr>
          <a:xfrm>
            <a:off x="2196800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28" name="Google Shape;128;p17"/>
          <p:cNvSpPr/>
          <p:nvPr/>
        </p:nvSpPr>
        <p:spPr>
          <a:xfrm>
            <a:off x="655000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29" name="Google Shape;129;p17"/>
          <p:cNvSpPr/>
          <p:nvPr/>
        </p:nvSpPr>
        <p:spPr>
          <a:xfrm>
            <a:off x="705313" y="1346988"/>
            <a:ext cx="1839600" cy="2600100"/>
          </a:xfrm>
          <a:prstGeom prst="roundRect">
            <a:avLst>
              <a:gd name="adj" fmla="val 5287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0" name="Google Shape;130;p17"/>
          <p:cNvSpPr/>
          <p:nvPr/>
        </p:nvSpPr>
        <p:spPr>
          <a:xfrm>
            <a:off x="620988" y="1184963"/>
            <a:ext cx="1839600" cy="2600100"/>
          </a:xfrm>
          <a:prstGeom prst="roundRect">
            <a:avLst>
              <a:gd name="adj" fmla="val 528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1806325" y="6592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2" name="Google Shape;132;p17"/>
          <p:cNvSpPr/>
          <p:nvPr/>
        </p:nvSpPr>
        <p:spPr>
          <a:xfrm>
            <a:off x="1061275" y="4167125"/>
            <a:ext cx="305700" cy="3057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>
            <a:off x="767425" y="2529775"/>
            <a:ext cx="17154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b="1"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b="1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767400" y="2092950"/>
            <a:ext cx="15468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Kanit"/>
                <a:ea typeface="Kanit"/>
                <a:cs typeface="Kanit"/>
                <a:sym typeface="Kanit"/>
              </a:rPr>
              <a:t>F E E D </a:t>
            </a:r>
            <a:endParaRPr sz="3000" b="1">
              <a:latin typeface="Kanit"/>
              <a:ea typeface="Kanit"/>
              <a:cs typeface="Kanit"/>
              <a:sym typeface="Kan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latin typeface="Kanit"/>
                <a:ea typeface="Kanit"/>
                <a:cs typeface="Kanit"/>
                <a:sym typeface="Kanit"/>
              </a:rPr>
              <a:t>B A C K </a:t>
            </a:r>
            <a:endParaRPr sz="3000" b="1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2827350" y="1033950"/>
            <a:ext cx="5841600" cy="32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• หน้า information</a:t>
            </a:r>
            <a:endParaRPr sz="1200" b="1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หน้า Information  อาจจะสามารถกดเข้าไปเพื่อดูข้อมูลเพิ่มเติมได้ เช่น หมวดของระบบรถเบื้องต้น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การแจ้งข้อมูลภายในหน้า information มีแต่ข้อความสีดำที่เป็นเส้นโยงออกมาเพียงอย่างเดียว ซึ่งดูไม่ค่อยสะดุดตาหรือดึงดูดต่อการอ่านเท่าไหร่</a:t>
            </a:r>
            <a:endParaRPr sz="1200">
              <a:solidFill>
                <a:schemeClr val="dk1"/>
              </a:solidFill>
              <a:latin typeface="Cordia New"/>
              <a:ea typeface="Cordia New"/>
              <a:cs typeface="Cordia New"/>
              <a:sym typeface="Cordia New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ส่วน Information รายละเอียดค่อนข้างดีแต่อาจปรับให้อ่านง่ายขึ้นกว่าการชี้และบอกรายละเอียดตรง ๆ เช่น เพิ่มสัญลักษณ์หรือไอคอนประกอบแต่ละหัวข้อด้วย เป็นต้น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การใช้ face-Id แทนกุญแจรถเพราะคนอื่นอาจะนำรูปเรามาแสกน อยากให้เป็นลายนิ้วมือมากกว่าหรือทำระบบ face-Id ให้แน่นหนากว่านี้</a:t>
            </a:r>
            <a:endParaRPr sz="1200" b="1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• หน้า Setting</a:t>
            </a:r>
            <a:endParaRPr sz="1200" b="1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อยากให้มีตัว Setting เพื่อปรับเปลี่ยนบางฟังก์ชันให้เหมาะกับตัวผู้ใช้ เช่น การเปลี่ยนภาษา, การขอความช่วยเหลือเวลาเกิดเหตุฉุกเฉิน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Kanit"/>
              <a:buChar char="-"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มีฟังก์ชั่นเปลี่ยนสีพื้นหลังหรือธีมที่ผู้ใช้ต้องการ (แก้เป็น Dark Mode)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/>
          <p:nvPr/>
        </p:nvSpPr>
        <p:spPr>
          <a:xfrm>
            <a:off x="6877550" y="409050"/>
            <a:ext cx="1898400" cy="40962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41" name="Google Shape;141;p18"/>
          <p:cNvSpPr/>
          <p:nvPr/>
        </p:nvSpPr>
        <p:spPr>
          <a:xfrm>
            <a:off x="385900" y="409050"/>
            <a:ext cx="1898400" cy="40962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42" name="Google Shape;142;p18"/>
          <p:cNvSpPr txBox="1"/>
          <p:nvPr/>
        </p:nvSpPr>
        <p:spPr>
          <a:xfrm>
            <a:off x="3924300" y="1285875"/>
            <a:ext cx="23841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8"/>
          <p:cNvSpPr/>
          <p:nvPr/>
        </p:nvSpPr>
        <p:spPr>
          <a:xfrm>
            <a:off x="3437425" y="1741725"/>
            <a:ext cx="2933100" cy="2569500"/>
          </a:xfrm>
          <a:prstGeom prst="roundRect">
            <a:avLst>
              <a:gd name="adj" fmla="val 12402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3302875" y="1613025"/>
            <a:ext cx="2933100" cy="2655900"/>
          </a:xfrm>
          <a:prstGeom prst="roundRect">
            <a:avLst>
              <a:gd name="adj" fmla="val 12402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8"/>
          <p:cNvSpPr/>
          <p:nvPr/>
        </p:nvSpPr>
        <p:spPr>
          <a:xfrm>
            <a:off x="3049075" y="1526700"/>
            <a:ext cx="3080100" cy="2655900"/>
          </a:xfrm>
          <a:prstGeom prst="roundRect">
            <a:avLst>
              <a:gd name="adj" fmla="val 12402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8"/>
          <p:cNvSpPr txBox="1"/>
          <p:nvPr/>
        </p:nvSpPr>
        <p:spPr>
          <a:xfrm>
            <a:off x="3884750" y="1602900"/>
            <a:ext cx="1505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    ส่วนที่แก้ไข</a:t>
            </a:r>
            <a:endParaRPr sz="1500" b="1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47" name="Google Shape;147;p18"/>
          <p:cNvSpPr/>
          <p:nvPr/>
        </p:nvSpPr>
        <p:spPr>
          <a:xfrm>
            <a:off x="8495475" y="461985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8"/>
          <p:cNvSpPr/>
          <p:nvPr/>
        </p:nvSpPr>
        <p:spPr>
          <a:xfrm rot="4062259">
            <a:off x="8085285" y="1441755"/>
            <a:ext cx="261789" cy="193104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2951939" y="4505250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425" y="497625"/>
            <a:ext cx="1898400" cy="4148400"/>
          </a:xfrm>
          <a:prstGeom prst="roundRect">
            <a:avLst>
              <a:gd name="adj" fmla="val 6686"/>
            </a:avLst>
          </a:prstGeom>
          <a:noFill/>
          <a:ln>
            <a:noFill/>
          </a:ln>
        </p:spPr>
      </p:pic>
      <p:pic>
        <p:nvPicPr>
          <p:cNvPr id="151" name="Google Shape;15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4175" y="497550"/>
            <a:ext cx="1898400" cy="4148400"/>
          </a:xfrm>
          <a:prstGeom prst="roundRect">
            <a:avLst>
              <a:gd name="adj" fmla="val 5714"/>
            </a:avLst>
          </a:prstGeom>
          <a:noFill/>
          <a:ln>
            <a:noFill/>
          </a:ln>
        </p:spPr>
      </p:pic>
      <p:grpSp>
        <p:nvGrpSpPr>
          <p:cNvPr id="152" name="Google Shape;152;p18"/>
          <p:cNvGrpSpPr/>
          <p:nvPr/>
        </p:nvGrpSpPr>
        <p:grpSpPr>
          <a:xfrm>
            <a:off x="2510125" y="403350"/>
            <a:ext cx="4069557" cy="1123350"/>
            <a:chOff x="2510125" y="403350"/>
            <a:chExt cx="4069557" cy="1123350"/>
          </a:xfrm>
        </p:grpSpPr>
        <p:sp>
          <p:nvSpPr>
            <p:cNvPr id="153" name="Google Shape;153;p18"/>
            <p:cNvSpPr txBox="1"/>
            <p:nvPr/>
          </p:nvSpPr>
          <p:spPr>
            <a:xfrm>
              <a:off x="3639099" y="1065000"/>
              <a:ext cx="1836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3F3F3"/>
                  </a:solidFill>
                  <a:latin typeface="Kanit"/>
                  <a:ea typeface="Kanit"/>
                  <a:cs typeface="Kanit"/>
                  <a:sym typeface="Kanit"/>
                </a:rPr>
                <a:t>LOGIN</a:t>
              </a:r>
              <a:endParaRPr sz="1800">
                <a:solidFill>
                  <a:srgbClr val="F3F3F3"/>
                </a:solidFill>
              </a:endParaRPr>
            </a:p>
          </p:txBody>
        </p:sp>
        <p:sp>
          <p:nvSpPr>
            <p:cNvPr id="154" name="Google Shape;154;p18"/>
            <p:cNvSpPr txBox="1"/>
            <p:nvPr/>
          </p:nvSpPr>
          <p:spPr>
            <a:xfrm>
              <a:off x="2510125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เดิม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55" name="Google Shape;155;p18"/>
            <p:cNvSpPr txBox="1"/>
            <p:nvPr/>
          </p:nvSpPr>
          <p:spPr>
            <a:xfrm>
              <a:off x="5880982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ใหม่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156" name="Google Shape;156;p18"/>
          <p:cNvSpPr txBox="1"/>
          <p:nvPr/>
        </p:nvSpPr>
        <p:spPr>
          <a:xfrm>
            <a:off x="3213675" y="1964475"/>
            <a:ext cx="28959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- รองรับ Social Media ที่ผู้ใช้สามารถใช้ในการเข้าสู่ระบบ Application มา 2 Platform คือ เข้าสู่ระบบโดย Facebook หรือ เข้าสู่ระบบโดย Gmail 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- มีการปรับปรุง Logo ของ Application เพื่อสื่อความหมายและการใช้งานของ Application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/>
          <p:nvPr/>
        </p:nvSpPr>
        <p:spPr>
          <a:xfrm>
            <a:off x="390625" y="315900"/>
            <a:ext cx="2019300" cy="42147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3430675" y="1749406"/>
            <a:ext cx="2863800" cy="2476500"/>
          </a:xfrm>
          <a:prstGeom prst="roundRect">
            <a:avLst>
              <a:gd name="adj" fmla="val 13126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3314025" y="1651400"/>
            <a:ext cx="2863800" cy="2476500"/>
          </a:xfrm>
          <a:prstGeom prst="roundRect">
            <a:avLst>
              <a:gd name="adj" fmla="val 10822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3105900" y="1533675"/>
            <a:ext cx="2909400" cy="2476500"/>
          </a:xfrm>
          <a:prstGeom prst="roundRect">
            <a:avLst>
              <a:gd name="adj" fmla="val 11735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8279575" y="426570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9"/>
          <p:cNvSpPr/>
          <p:nvPr/>
        </p:nvSpPr>
        <p:spPr>
          <a:xfrm rot="4062259">
            <a:off x="8085285" y="1441755"/>
            <a:ext cx="261789" cy="193104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9"/>
          <p:cNvSpPr/>
          <p:nvPr/>
        </p:nvSpPr>
        <p:spPr>
          <a:xfrm>
            <a:off x="6711264" y="3590850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9"/>
          <p:cNvSpPr/>
          <p:nvPr/>
        </p:nvSpPr>
        <p:spPr>
          <a:xfrm flipH="1">
            <a:off x="8467773" y="3474738"/>
            <a:ext cx="116100" cy="116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" name="Google Shape;16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75" y="424949"/>
            <a:ext cx="1947600" cy="4293600"/>
          </a:xfrm>
          <a:prstGeom prst="roundRect">
            <a:avLst>
              <a:gd name="adj" fmla="val 3644"/>
            </a:avLst>
          </a:prstGeom>
          <a:noFill/>
          <a:ln>
            <a:noFill/>
          </a:ln>
        </p:spPr>
      </p:pic>
      <p:sp>
        <p:nvSpPr>
          <p:cNvPr id="170" name="Google Shape;170;p19"/>
          <p:cNvSpPr/>
          <p:nvPr/>
        </p:nvSpPr>
        <p:spPr>
          <a:xfrm>
            <a:off x="6711275" y="315900"/>
            <a:ext cx="2019300" cy="42147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3725" y="454799"/>
            <a:ext cx="1947600" cy="4233900"/>
          </a:xfrm>
          <a:prstGeom prst="roundRect">
            <a:avLst>
              <a:gd name="adj" fmla="val 4374"/>
            </a:avLst>
          </a:prstGeom>
          <a:noFill/>
          <a:ln>
            <a:noFill/>
          </a:ln>
        </p:spPr>
      </p:pic>
      <p:sp>
        <p:nvSpPr>
          <p:cNvPr id="172" name="Google Shape;172;p19"/>
          <p:cNvSpPr txBox="1"/>
          <p:nvPr/>
        </p:nvSpPr>
        <p:spPr>
          <a:xfrm>
            <a:off x="3851825" y="1651400"/>
            <a:ext cx="1505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    ส่วนที่แก้ไข</a:t>
            </a:r>
            <a:endParaRPr sz="2500" b="1"/>
          </a:p>
        </p:txBody>
      </p:sp>
      <p:sp>
        <p:nvSpPr>
          <p:cNvPr id="173" name="Google Shape;173;p19"/>
          <p:cNvSpPr txBox="1"/>
          <p:nvPr/>
        </p:nvSpPr>
        <p:spPr>
          <a:xfrm>
            <a:off x="3294750" y="1997125"/>
            <a:ext cx="25317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- ปรับให้มีการเช็ครหัสผ่านตอนทำการ RE-PASSWORD </a:t>
            </a:r>
            <a:br>
              <a:rPr lang="en">
                <a:latin typeface="Kanit"/>
                <a:ea typeface="Kanit"/>
                <a:cs typeface="Kanit"/>
                <a:sym typeface="Kanit"/>
              </a:rPr>
            </a:b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- มีการย้อนกลับไปยังหน้า LOGIN ได้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-แก้ไขการใช้คำ SIGN IN → SIGN UP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174" name="Google Shape;174;p19"/>
          <p:cNvGrpSpPr/>
          <p:nvPr/>
        </p:nvGrpSpPr>
        <p:grpSpPr>
          <a:xfrm>
            <a:off x="2510125" y="403350"/>
            <a:ext cx="4069557" cy="1123350"/>
            <a:chOff x="2510125" y="403350"/>
            <a:chExt cx="4069557" cy="1123350"/>
          </a:xfrm>
        </p:grpSpPr>
        <p:sp>
          <p:nvSpPr>
            <p:cNvPr id="175" name="Google Shape;175;p19"/>
            <p:cNvSpPr txBox="1"/>
            <p:nvPr/>
          </p:nvSpPr>
          <p:spPr>
            <a:xfrm>
              <a:off x="3639099" y="1065000"/>
              <a:ext cx="1836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3F3F3"/>
                  </a:solidFill>
                  <a:latin typeface="Kanit"/>
                  <a:ea typeface="Kanit"/>
                  <a:cs typeface="Kanit"/>
                  <a:sym typeface="Kanit"/>
                </a:rPr>
                <a:t>SIGN-UP</a:t>
              </a:r>
              <a:endParaRPr sz="1800">
                <a:solidFill>
                  <a:srgbClr val="F3F3F3"/>
                </a:solidFill>
              </a:endParaRPr>
            </a:p>
          </p:txBody>
        </p:sp>
        <p:sp>
          <p:nvSpPr>
            <p:cNvPr id="176" name="Google Shape;176;p19"/>
            <p:cNvSpPr txBox="1"/>
            <p:nvPr/>
          </p:nvSpPr>
          <p:spPr>
            <a:xfrm>
              <a:off x="2510125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เดิม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77" name="Google Shape;177;p19"/>
            <p:cNvSpPr txBox="1"/>
            <p:nvPr/>
          </p:nvSpPr>
          <p:spPr>
            <a:xfrm>
              <a:off x="5880982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ใหม่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178" name="Google Shape;178;p19"/>
          <p:cNvSpPr/>
          <p:nvPr/>
        </p:nvSpPr>
        <p:spPr>
          <a:xfrm>
            <a:off x="6239839" y="4613875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9" name="Google Shape;17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3725" y="470100"/>
            <a:ext cx="1947600" cy="4203300"/>
          </a:xfrm>
          <a:prstGeom prst="roundRect">
            <a:avLst>
              <a:gd name="adj" fmla="val 360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>
            <a:off x="443850" y="383700"/>
            <a:ext cx="1908900" cy="4214700"/>
          </a:xfrm>
          <a:prstGeom prst="roundRect">
            <a:avLst>
              <a:gd name="adj" fmla="val 518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85" name="Google Shape;185;p20"/>
          <p:cNvSpPr txBox="1"/>
          <p:nvPr/>
        </p:nvSpPr>
        <p:spPr>
          <a:xfrm>
            <a:off x="3924300" y="1057275"/>
            <a:ext cx="41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3105095" y="1553875"/>
            <a:ext cx="3227700" cy="2926800"/>
          </a:xfrm>
          <a:prstGeom prst="roundRect">
            <a:avLst>
              <a:gd name="adj" fmla="val 13264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0"/>
          <p:cNvSpPr/>
          <p:nvPr/>
        </p:nvSpPr>
        <p:spPr>
          <a:xfrm>
            <a:off x="3569726" y="1553875"/>
            <a:ext cx="2662800" cy="2926800"/>
          </a:xfrm>
          <a:prstGeom prst="roundRect">
            <a:avLst>
              <a:gd name="adj" fmla="val 11215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0"/>
          <p:cNvSpPr/>
          <p:nvPr/>
        </p:nvSpPr>
        <p:spPr>
          <a:xfrm>
            <a:off x="3025000" y="1553875"/>
            <a:ext cx="3115500" cy="2926800"/>
          </a:xfrm>
          <a:prstGeom prst="roundRect">
            <a:avLst>
              <a:gd name="adj" fmla="val 941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0"/>
          <p:cNvSpPr/>
          <p:nvPr/>
        </p:nvSpPr>
        <p:spPr>
          <a:xfrm>
            <a:off x="8279575" y="4265700"/>
            <a:ext cx="1351500" cy="1351500"/>
          </a:xfrm>
          <a:prstGeom prst="ellipse">
            <a:avLst/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0"/>
          <p:cNvSpPr/>
          <p:nvPr/>
        </p:nvSpPr>
        <p:spPr>
          <a:xfrm rot="4062259">
            <a:off x="8085285" y="1213155"/>
            <a:ext cx="261789" cy="193104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1" name="Google Shape;1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675" y="492300"/>
            <a:ext cx="1908900" cy="4158900"/>
          </a:xfrm>
          <a:prstGeom prst="roundRect">
            <a:avLst>
              <a:gd name="adj" fmla="val 5670"/>
            </a:avLst>
          </a:prstGeom>
          <a:noFill/>
          <a:ln>
            <a:noFill/>
          </a:ln>
        </p:spPr>
      </p:pic>
      <p:sp>
        <p:nvSpPr>
          <p:cNvPr id="192" name="Google Shape;192;p20"/>
          <p:cNvSpPr/>
          <p:nvPr/>
        </p:nvSpPr>
        <p:spPr>
          <a:xfrm>
            <a:off x="6733725" y="432600"/>
            <a:ext cx="2019300" cy="4116900"/>
          </a:xfrm>
          <a:prstGeom prst="roundRect">
            <a:avLst>
              <a:gd name="adj" fmla="val 4040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3890200" y="1630075"/>
            <a:ext cx="1505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    ส่วนที่แก้ไข</a:t>
            </a:r>
            <a:endParaRPr sz="2500" b="1"/>
          </a:p>
        </p:txBody>
      </p:sp>
      <p:sp>
        <p:nvSpPr>
          <p:cNvPr id="194" name="Google Shape;194;p20"/>
          <p:cNvSpPr txBox="1"/>
          <p:nvPr/>
        </p:nvSpPr>
        <p:spPr>
          <a:xfrm>
            <a:off x="3092350" y="2045575"/>
            <a:ext cx="2980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- แสดงรายละเอียดฟังก์ชั่นของรถยนต์ให้ละเอียดมากขึ้นพร้อมภาพประกอบมีเมนูย่อยเพิ่มมา ให้ User สามารถเลือกศึกษารายละเอียดการใช้งานอย่างถูกต้องก่อนใช้งานจริง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- แสดงความสามารถทั้งหมดที่</a:t>
            </a:r>
            <a:br>
              <a:rPr lang="en">
                <a:latin typeface="Kanit"/>
                <a:ea typeface="Kanit"/>
                <a:cs typeface="Kanit"/>
                <a:sym typeface="Kanit"/>
              </a:rPr>
            </a:br>
            <a:r>
              <a:rPr lang="en">
                <a:latin typeface="Kanit"/>
                <a:ea typeface="Kanit"/>
                <a:cs typeface="Kanit"/>
                <a:sym typeface="Kanit"/>
              </a:rPr>
              <a:t>แอปพลิเคชั่นนี้และรถยนต์สามารถทำได้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195" name="Google Shape;19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5925" y="549150"/>
            <a:ext cx="1908900" cy="4197600"/>
          </a:xfrm>
          <a:prstGeom prst="roundRect">
            <a:avLst>
              <a:gd name="adj" fmla="val 3570"/>
            </a:avLst>
          </a:prstGeom>
          <a:noFill/>
          <a:ln>
            <a:noFill/>
          </a:ln>
        </p:spPr>
      </p:pic>
      <p:grpSp>
        <p:nvGrpSpPr>
          <p:cNvPr id="196" name="Google Shape;196;p20"/>
          <p:cNvGrpSpPr/>
          <p:nvPr/>
        </p:nvGrpSpPr>
        <p:grpSpPr>
          <a:xfrm>
            <a:off x="2510125" y="403350"/>
            <a:ext cx="4069557" cy="1084875"/>
            <a:chOff x="2510125" y="403350"/>
            <a:chExt cx="4069557" cy="1084875"/>
          </a:xfrm>
        </p:grpSpPr>
        <p:sp>
          <p:nvSpPr>
            <p:cNvPr id="197" name="Google Shape;197;p20"/>
            <p:cNvSpPr txBox="1"/>
            <p:nvPr/>
          </p:nvSpPr>
          <p:spPr>
            <a:xfrm>
              <a:off x="3664449" y="1026525"/>
              <a:ext cx="1836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3F3F3"/>
                  </a:solidFill>
                  <a:latin typeface="Kanit"/>
                  <a:ea typeface="Kanit"/>
                  <a:cs typeface="Kanit"/>
                  <a:sym typeface="Kanit"/>
                </a:rPr>
                <a:t>INFORMATION</a:t>
              </a:r>
              <a:endParaRPr sz="1800">
                <a:solidFill>
                  <a:srgbClr val="F3F3F3"/>
                </a:solidFill>
              </a:endParaRPr>
            </a:p>
          </p:txBody>
        </p:sp>
        <p:sp>
          <p:nvSpPr>
            <p:cNvPr id="198" name="Google Shape;198;p20"/>
            <p:cNvSpPr txBox="1"/>
            <p:nvPr/>
          </p:nvSpPr>
          <p:spPr>
            <a:xfrm>
              <a:off x="2510125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เดิม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199" name="Google Shape;199;p20"/>
            <p:cNvSpPr txBox="1"/>
            <p:nvPr/>
          </p:nvSpPr>
          <p:spPr>
            <a:xfrm>
              <a:off x="5880982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ใหม่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200" name="Google Shape;200;p20"/>
          <p:cNvSpPr/>
          <p:nvPr/>
        </p:nvSpPr>
        <p:spPr>
          <a:xfrm>
            <a:off x="5869877" y="4651200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/>
          <p:nvPr/>
        </p:nvSpPr>
        <p:spPr>
          <a:xfrm>
            <a:off x="320775" y="366700"/>
            <a:ext cx="2019300" cy="4289100"/>
          </a:xfrm>
          <a:prstGeom prst="roundRect">
            <a:avLst>
              <a:gd name="adj" fmla="val 8525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06" name="Google Shape;206;p21"/>
          <p:cNvSpPr txBox="1"/>
          <p:nvPr/>
        </p:nvSpPr>
        <p:spPr>
          <a:xfrm>
            <a:off x="3924300" y="1285875"/>
            <a:ext cx="415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1"/>
          <p:cNvSpPr/>
          <p:nvPr/>
        </p:nvSpPr>
        <p:spPr>
          <a:xfrm rot="4062259">
            <a:off x="8085285" y="1441755"/>
            <a:ext cx="261789" cy="193104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1"/>
          <p:cNvSpPr/>
          <p:nvPr/>
        </p:nvSpPr>
        <p:spPr>
          <a:xfrm>
            <a:off x="8151489" y="3893500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1"/>
          <p:cNvSpPr/>
          <p:nvPr/>
        </p:nvSpPr>
        <p:spPr>
          <a:xfrm flipH="1">
            <a:off x="5588123" y="4236738"/>
            <a:ext cx="116100" cy="116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1"/>
          <p:cNvSpPr/>
          <p:nvPr/>
        </p:nvSpPr>
        <p:spPr>
          <a:xfrm flipH="1">
            <a:off x="5767128" y="4236738"/>
            <a:ext cx="116100" cy="116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1"/>
          <p:cNvSpPr/>
          <p:nvPr/>
        </p:nvSpPr>
        <p:spPr>
          <a:xfrm rot="-6598701">
            <a:off x="8572307" y="3523419"/>
            <a:ext cx="1542739" cy="1542739"/>
          </a:xfrm>
          <a:prstGeom prst="arc">
            <a:avLst>
              <a:gd name="adj1" fmla="val 12456756"/>
              <a:gd name="adj2" fmla="val 463991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2" name="Google Shape;2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650" y="472649"/>
            <a:ext cx="2019300" cy="4350600"/>
          </a:xfrm>
          <a:prstGeom prst="roundRect">
            <a:avLst>
              <a:gd name="adj" fmla="val 5681"/>
            </a:avLst>
          </a:prstGeom>
          <a:noFill/>
          <a:ln>
            <a:noFill/>
          </a:ln>
        </p:spPr>
      </p:pic>
      <p:sp>
        <p:nvSpPr>
          <p:cNvPr id="213" name="Google Shape;213;p21"/>
          <p:cNvSpPr/>
          <p:nvPr/>
        </p:nvSpPr>
        <p:spPr>
          <a:xfrm>
            <a:off x="3430675" y="1755203"/>
            <a:ext cx="2863800" cy="2623200"/>
          </a:xfrm>
          <a:prstGeom prst="roundRect">
            <a:avLst>
              <a:gd name="adj" fmla="val 6568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3314025" y="1651394"/>
            <a:ext cx="2863800" cy="2623200"/>
          </a:xfrm>
          <a:prstGeom prst="roundRect">
            <a:avLst>
              <a:gd name="adj" fmla="val 4864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3105900" y="1526700"/>
            <a:ext cx="2909400" cy="2623200"/>
          </a:xfrm>
          <a:prstGeom prst="roundRect">
            <a:avLst>
              <a:gd name="adj" fmla="val 6608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1"/>
          <p:cNvSpPr txBox="1"/>
          <p:nvPr/>
        </p:nvSpPr>
        <p:spPr>
          <a:xfrm>
            <a:off x="3771738" y="1696050"/>
            <a:ext cx="15051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Kanit"/>
                <a:ea typeface="Kanit"/>
                <a:cs typeface="Kanit"/>
                <a:sym typeface="Kanit"/>
              </a:rPr>
              <a:t>ส่วนที่แก้ไข</a:t>
            </a:r>
            <a:endParaRPr sz="2500" b="1"/>
          </a:p>
        </p:txBody>
      </p:sp>
      <p:sp>
        <p:nvSpPr>
          <p:cNvPr id="217" name="Google Shape;217;p21"/>
          <p:cNvSpPr txBox="1"/>
          <p:nvPr/>
        </p:nvSpPr>
        <p:spPr>
          <a:xfrm>
            <a:off x="3255175" y="2261675"/>
            <a:ext cx="26361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- เพิ่มปุ่ม save เพื่อให้ user สามารถบันทึกข้อมูลหลังจากแก้ไขข้อมูลเสร็จ</a:t>
            </a:r>
            <a:endParaRPr>
              <a:latin typeface="Kanit"/>
              <a:ea typeface="Kanit"/>
              <a:cs typeface="Kanit"/>
              <a:sym typeface="Kani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anit"/>
                <a:ea typeface="Kanit"/>
                <a:cs typeface="Kanit"/>
                <a:sym typeface="Kanit"/>
              </a:rPr>
              <a:t>- แก้ไขคำอธิบายรหัสผ่าน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218" name="Google Shape;218;p21"/>
          <p:cNvGrpSpPr/>
          <p:nvPr/>
        </p:nvGrpSpPr>
        <p:grpSpPr>
          <a:xfrm>
            <a:off x="2510125" y="403350"/>
            <a:ext cx="4069557" cy="1123350"/>
            <a:chOff x="2510125" y="403350"/>
            <a:chExt cx="4069557" cy="1123350"/>
          </a:xfrm>
        </p:grpSpPr>
        <p:sp>
          <p:nvSpPr>
            <p:cNvPr id="219" name="Google Shape;219;p21"/>
            <p:cNvSpPr txBox="1"/>
            <p:nvPr/>
          </p:nvSpPr>
          <p:spPr>
            <a:xfrm>
              <a:off x="3639099" y="1065000"/>
              <a:ext cx="1836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F3F3F3"/>
                  </a:solidFill>
                  <a:latin typeface="Kanit"/>
                  <a:ea typeface="Kanit"/>
                  <a:cs typeface="Kanit"/>
                  <a:sym typeface="Kanit"/>
                </a:rPr>
                <a:t>ACCOUNT</a:t>
              </a:r>
              <a:endParaRPr sz="1800">
                <a:solidFill>
                  <a:srgbClr val="F3F3F3"/>
                </a:solidFill>
              </a:endParaRPr>
            </a:p>
          </p:txBody>
        </p:sp>
        <p:sp>
          <p:nvSpPr>
            <p:cNvPr id="220" name="Google Shape;220;p21"/>
            <p:cNvSpPr txBox="1"/>
            <p:nvPr/>
          </p:nvSpPr>
          <p:spPr>
            <a:xfrm>
              <a:off x="2510125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เดิม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  <p:sp>
          <p:nvSpPr>
            <p:cNvPr id="221" name="Google Shape;221;p21"/>
            <p:cNvSpPr txBox="1"/>
            <p:nvPr/>
          </p:nvSpPr>
          <p:spPr>
            <a:xfrm>
              <a:off x="5880982" y="403350"/>
              <a:ext cx="6987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  <a:latin typeface="Kanit"/>
                  <a:ea typeface="Kanit"/>
                  <a:cs typeface="Kanit"/>
                  <a:sym typeface="Kanit"/>
                </a:rPr>
                <a:t>ใหม่</a:t>
              </a:r>
              <a:endParaRPr sz="2400" b="1">
                <a:solidFill>
                  <a:srgbClr val="FFFFFF"/>
                </a:solidFill>
                <a:latin typeface="Kanit"/>
                <a:ea typeface="Kanit"/>
                <a:cs typeface="Kanit"/>
                <a:sym typeface="Kanit"/>
              </a:endParaRPr>
            </a:p>
          </p:txBody>
        </p:sp>
      </p:grpSp>
      <p:sp>
        <p:nvSpPr>
          <p:cNvPr id="222" name="Google Shape;222;p21"/>
          <p:cNvSpPr/>
          <p:nvPr/>
        </p:nvSpPr>
        <p:spPr>
          <a:xfrm>
            <a:off x="6678100" y="376600"/>
            <a:ext cx="2019300" cy="4116900"/>
          </a:xfrm>
          <a:prstGeom prst="roundRect">
            <a:avLst>
              <a:gd name="adj" fmla="val 8909"/>
            </a:avLst>
          </a:prstGeom>
          <a:gradFill>
            <a:gsLst>
              <a:gs pos="0">
                <a:srgbClr val="DE00B9"/>
              </a:gs>
              <a:gs pos="25000">
                <a:srgbClr val="FF00A2"/>
              </a:gs>
              <a:gs pos="74000">
                <a:srgbClr val="FF7D0F"/>
              </a:gs>
              <a:gs pos="100000">
                <a:srgbClr val="FFAB40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23" name="Google Shape;2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7801" y="508050"/>
            <a:ext cx="1977000" cy="4279800"/>
          </a:xfrm>
          <a:prstGeom prst="roundRect">
            <a:avLst>
              <a:gd name="adj" fmla="val 8813"/>
            </a:avLst>
          </a:prstGeom>
          <a:noFill/>
          <a:ln>
            <a:noFill/>
          </a:ln>
        </p:spPr>
      </p:pic>
      <p:sp>
        <p:nvSpPr>
          <p:cNvPr id="224" name="Google Shape;224;p21"/>
          <p:cNvSpPr/>
          <p:nvPr/>
        </p:nvSpPr>
        <p:spPr>
          <a:xfrm>
            <a:off x="4731702" y="4787850"/>
            <a:ext cx="261726" cy="193118"/>
          </a:xfrm>
          <a:custGeom>
            <a:avLst/>
            <a:gdLst/>
            <a:ahLst/>
            <a:cxnLst/>
            <a:rect l="l" t="t" r="r" b="b"/>
            <a:pathLst>
              <a:path w="101346" h="21989" extrusionOk="0">
                <a:moveTo>
                  <a:pt x="0" y="21336"/>
                </a:moveTo>
                <a:cubicBezTo>
                  <a:pt x="5080" y="21273"/>
                  <a:pt x="21209" y="22987"/>
                  <a:pt x="30480" y="20955"/>
                </a:cubicBezTo>
                <a:cubicBezTo>
                  <a:pt x="39751" y="18923"/>
                  <a:pt x="46673" y="11430"/>
                  <a:pt x="55626" y="9144"/>
                </a:cubicBezTo>
                <a:cubicBezTo>
                  <a:pt x="64580" y="6858"/>
                  <a:pt x="76581" y="8763"/>
                  <a:pt x="84201" y="7239"/>
                </a:cubicBezTo>
                <a:cubicBezTo>
                  <a:pt x="91821" y="5715"/>
                  <a:pt x="98489" y="1207"/>
                  <a:pt x="101346" y="0"/>
                </a:cubicBezTo>
              </a:path>
            </a:pathLst>
          </a:custGeom>
          <a:noFill/>
          <a:ln w="2857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เอกสาร" ma:contentTypeID="0x0101007F273AADD983C74894EB302A32598B3F" ma:contentTypeVersion="11" ma:contentTypeDescription="สร้างเอกสารใหม่" ma:contentTypeScope="" ma:versionID="a6490c98bbe63e51aa399d66095b9336">
  <xsd:schema xmlns:xsd="http://www.w3.org/2001/XMLSchema" xmlns:xs="http://www.w3.org/2001/XMLSchema" xmlns:p="http://schemas.microsoft.com/office/2006/metadata/properties" xmlns:ns3="7fb9b281-2401-443c-b2e8-c8e878750c05" xmlns:ns4="c64f090a-0b8c-4872-8bbb-80f381573be3" targetNamespace="http://schemas.microsoft.com/office/2006/metadata/properties" ma:root="true" ma:fieldsID="9261a880412b750d508d00297691edb6" ns3:_="" ns4:_="">
    <xsd:import namespace="7fb9b281-2401-443c-b2e8-c8e878750c05"/>
    <xsd:import namespace="c64f090a-0b8c-4872-8bbb-80f381573be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b9b281-2401-443c-b2e8-c8e878750c0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แชร์กับ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แชร์พร้อมกับรายละเอียด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การแชร์แฮชคำแนะนำ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4f090a-0b8c-4872-8bbb-80f381573b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ชนิดเนื้อหา"/>
        <xsd:element ref="dc:title" minOccurs="0" maxOccurs="1" ma:index="4" ma:displayName="ชื่อเรื่อง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0329ABF-5636-4D84-8D32-DBEAB46EBD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B61E446-CD10-4F81-9D55-5D2ECDDB86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fb9b281-2401-443c-b2e8-c8e878750c05"/>
    <ds:schemaRef ds:uri="c64f090a-0b8c-4872-8bbb-80f381573b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E928882-849D-46DC-95C1-3F4E6BC4739A}">
  <ds:schemaRefs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purl.org/dc/dcmitype/"/>
    <ds:schemaRef ds:uri="7fb9b281-2401-443c-b2e8-c8e878750c05"/>
    <ds:schemaRef ds:uri="c64f090a-0b8c-4872-8bbb-80f381573be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1080</Words>
  <Application>Microsoft Office PowerPoint</Application>
  <PresentationFormat>On-screen Show (16:9)</PresentationFormat>
  <Paragraphs>119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Kanit</vt:lpstr>
      <vt:lpstr>Mitr</vt:lpstr>
      <vt:lpstr>Arial</vt:lpstr>
      <vt:lpstr>Cordia New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Pataradanai Deeruksa</dc:creator>
  <cp:lastModifiedBy>PATARADANAI DEERUKSA</cp:lastModifiedBy>
  <cp:revision>2</cp:revision>
  <dcterms:modified xsi:type="dcterms:W3CDTF">2022-11-09T14:49:37Z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0x0101007F273AADD983C74894EB302A32598B3F</vt:lpwstr>
  </property>
</Properties>
</file>